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Montserrat"/>
      <p:regular r:id="rId27"/>
      <p:bold r:id="rId28"/>
      <p:italic r:id="rId29"/>
      <p:boldItalic r:id="rId30"/>
    </p:embeddedFon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B5A35FC-0E38-4EE8-8DEF-4DB85E51615F}">
  <a:tblStyle styleId="{6B5A35FC-0E38-4EE8-8DEF-4DB85E51615F}" styleName="Table_0">
    <a:wholeTbl>
      <a:tcTxStyle>
        <a:font>
          <a:latin typeface="Arial"/>
          <a:ea typeface="Arial"/>
          <a:cs typeface="Arial"/>
        </a:font>
        <a:srgbClr val="000000"/>
      </a:tcTxStyle>
      <a:tcStyle>
        <a:tcBdr>
          <a:left>
            <a:ln cap="flat" cmpd="sng" w="6350">
              <a:solidFill>
                <a:srgbClr val="000000"/>
              </a:solidFill>
              <a:prstDash val="solid"/>
              <a:round/>
              <a:headEnd len="sm" w="sm" type="none"/>
              <a:tailEnd len="sm" w="sm" type="none"/>
            </a:ln>
          </a:left>
          <a:right>
            <a:ln cap="flat" cmpd="sng" w="6350">
              <a:solidFill>
                <a:srgbClr val="000000"/>
              </a:solidFill>
              <a:prstDash val="solid"/>
              <a:round/>
              <a:headEnd len="sm" w="sm" type="none"/>
              <a:tailEnd len="sm" w="sm" type="none"/>
            </a:ln>
          </a:right>
          <a:top>
            <a:ln cap="flat" cmpd="sng" w="6350">
              <a:solidFill>
                <a:srgbClr val="000000"/>
              </a:solidFill>
              <a:prstDash val="solid"/>
              <a:round/>
              <a:headEnd len="sm" w="sm" type="none"/>
              <a:tailEnd len="sm" w="sm" type="none"/>
            </a:ln>
          </a:top>
          <a:bottom>
            <a:ln cap="flat" cmpd="sng" w="6350">
              <a:solidFill>
                <a:srgbClr val="000000"/>
              </a:solidFill>
              <a:prstDash val="solid"/>
              <a:round/>
              <a:headEnd len="sm" w="sm" type="none"/>
              <a:tailEnd len="sm" w="sm" type="none"/>
            </a:ln>
          </a:bottom>
          <a:insideH>
            <a:ln cap="flat" cmpd="sng" w="6350">
              <a:solidFill>
                <a:srgbClr val="000000"/>
              </a:solidFill>
              <a:prstDash val="solid"/>
              <a:round/>
              <a:headEnd len="sm" w="sm" type="none"/>
              <a:tailEnd len="sm" w="sm" type="none"/>
            </a:ln>
          </a:insideH>
          <a:insideV>
            <a:ln cap="flat" cmpd="sng" w="635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Shape 3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6" name="Shape 3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Shape 3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3" name="Shape 3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Shape 3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8" name="Shape 3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Shape 3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0" name="Shape 40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0" name="Shape 430"/>
        <p:cNvGrpSpPr/>
        <p:nvPr/>
      </p:nvGrpSpPr>
      <p:grpSpPr>
        <a:xfrm>
          <a:off x="0" y="0"/>
          <a:ext cx="0" cy="0"/>
          <a:chOff x="0" y="0"/>
          <a:chExt cx="0" cy="0"/>
        </a:xfrm>
      </p:grpSpPr>
      <p:sp>
        <p:nvSpPr>
          <p:cNvPr id="431" name="Shape 4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2" name="Shape 4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Shape 4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4" name="Shape 4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9" name="Shape 469"/>
        <p:cNvGrpSpPr/>
        <p:nvPr/>
      </p:nvGrpSpPr>
      <p:grpSpPr>
        <a:xfrm>
          <a:off x="0" y="0"/>
          <a:ext cx="0" cy="0"/>
          <a:chOff x="0" y="0"/>
          <a:chExt cx="0" cy="0"/>
        </a:xfrm>
      </p:grpSpPr>
      <p:sp>
        <p:nvSpPr>
          <p:cNvPr id="470" name="Shape 4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1" name="Shape 4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Shape 4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6" name="Shape 4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6" name="Shape 506"/>
        <p:cNvGrpSpPr/>
        <p:nvPr/>
      </p:nvGrpSpPr>
      <p:grpSpPr>
        <a:xfrm>
          <a:off x="0" y="0"/>
          <a:ext cx="0" cy="0"/>
          <a:chOff x="0" y="0"/>
          <a:chExt cx="0" cy="0"/>
        </a:xfrm>
      </p:grpSpPr>
      <p:sp>
        <p:nvSpPr>
          <p:cNvPr id="507" name="Shape 5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08" name="Shape 5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8" name="Shape 538"/>
        <p:cNvGrpSpPr/>
        <p:nvPr/>
      </p:nvGrpSpPr>
      <p:grpSpPr>
        <a:xfrm>
          <a:off x="0" y="0"/>
          <a:ext cx="0" cy="0"/>
          <a:chOff x="0" y="0"/>
          <a:chExt cx="0" cy="0"/>
        </a:xfrm>
      </p:grpSpPr>
      <p:sp>
        <p:nvSpPr>
          <p:cNvPr id="539" name="Shape 5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0" name="Shape 5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0" name="Shape 570"/>
        <p:cNvGrpSpPr/>
        <p:nvPr/>
      </p:nvGrpSpPr>
      <p:grpSpPr>
        <a:xfrm>
          <a:off x="0" y="0"/>
          <a:ext cx="0" cy="0"/>
          <a:chOff x="0" y="0"/>
          <a:chExt cx="0" cy="0"/>
        </a:xfrm>
      </p:grpSpPr>
      <p:sp>
        <p:nvSpPr>
          <p:cNvPr id="571" name="Shape 5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72" name="Shape 5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Shape 2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 name="Shape 2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Shape 2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 name="Shape 25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 name="Shape 2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Shape 2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0" name="Shape 2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Shape 2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2" name="Shape 29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Shape 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4" name="Shape 3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Shape 10"/>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Shape 11"/>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Shape 1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Shape 13"/>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15" name="Shape 15"/>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 name="Shape 16"/>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Shape 13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7" name="Shape 13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8" name="Shape 13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9" name="Shape 13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40" name="Shape 140"/>
          <p:cNvGrpSpPr/>
          <p:nvPr/>
        </p:nvGrpSpPr>
        <p:grpSpPr>
          <a:xfrm>
            <a:off x="4406400" y="0"/>
            <a:ext cx="4737600" cy="5143500"/>
            <a:chOff x="4406400" y="0"/>
            <a:chExt cx="4737600" cy="5143500"/>
          </a:xfrm>
        </p:grpSpPr>
        <p:sp>
          <p:nvSpPr>
            <p:cNvPr id="141" name="Shape 14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3" name="Shape 14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4" name="Shape 14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Shape 14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6" name="Shape 14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9" name="Shape 14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Shape 15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4" name="Shape 15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5" name="Shape 15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9" name="Shape 15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Shape 1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Shape 16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3" name="Shape 16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4" name="Shape 16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5" name="Shape 16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66" name="Shape 166"/>
          <p:cNvGrpSpPr/>
          <p:nvPr/>
        </p:nvGrpSpPr>
        <p:grpSpPr>
          <a:xfrm>
            <a:off x="0" y="381001"/>
            <a:ext cx="1037850" cy="1016287"/>
            <a:chOff x="0" y="381001"/>
            <a:chExt cx="1037850" cy="1016287"/>
          </a:xfrm>
        </p:grpSpPr>
        <p:sp>
          <p:nvSpPr>
            <p:cNvPr id="167" name="Shape 16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8" name="Shape 16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9" name="Shape 16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Shape 170"/>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Shape 171"/>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Shape 1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Shape 174"/>
          <p:cNvGrpSpPr/>
          <p:nvPr/>
        </p:nvGrpSpPr>
        <p:grpSpPr>
          <a:xfrm>
            <a:off x="0" y="4128572"/>
            <a:ext cx="698925" cy="684657"/>
            <a:chOff x="0" y="3785672"/>
            <a:chExt cx="698925" cy="684657"/>
          </a:xfrm>
        </p:grpSpPr>
        <p:sp>
          <p:nvSpPr>
            <p:cNvPr id="175" name="Shape 17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7" name="Shape 177"/>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Shape 1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179" name="Shape 17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0" name="Shape 18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1" name="Shape 18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2" name="Shape 18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Shape 184"/>
          <p:cNvGrpSpPr/>
          <p:nvPr/>
        </p:nvGrpSpPr>
        <p:grpSpPr>
          <a:xfrm>
            <a:off x="4406400" y="0"/>
            <a:ext cx="4737600" cy="5143065"/>
            <a:chOff x="4406400" y="0"/>
            <a:chExt cx="4737600" cy="5143065"/>
          </a:xfrm>
        </p:grpSpPr>
        <p:sp>
          <p:nvSpPr>
            <p:cNvPr id="185" name="Shape 18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Shape 18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Shape 18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9" name="Shape 18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Shape 19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1" name="Shape 19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Shape 19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03" name="Shape 203"/>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Shape 20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Shape 20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206" name="Shape 20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8" name="Shape 20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9" name="Shape 20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Shape 2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Shape 2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Shape 21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Shape 215"/>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Shape 2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
        <p:nvSpPr>
          <p:cNvPr id="217" name="Shape 21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8" name="Shape 21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19" name="Shape 21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20" name="Shape 22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221" name="Shape 221"/>
          <p:cNvGrpSpPr/>
          <p:nvPr/>
        </p:nvGrpSpPr>
        <p:grpSpPr>
          <a:xfrm>
            <a:off x="0" y="381001"/>
            <a:ext cx="1037850" cy="1016287"/>
            <a:chOff x="0" y="381001"/>
            <a:chExt cx="1037850" cy="1016287"/>
          </a:xfrm>
        </p:grpSpPr>
        <p:sp>
          <p:nvSpPr>
            <p:cNvPr id="222" name="Shape 2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3" name="Shape 2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7" name="Shape 37"/>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39" name="Shape 3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 name="Shape 4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1" name="Shape 4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2" name="Shape 4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Shape 44"/>
          <p:cNvGrpSpPr/>
          <p:nvPr/>
        </p:nvGrpSpPr>
        <p:grpSpPr>
          <a:xfrm>
            <a:off x="4406400" y="0"/>
            <a:ext cx="4737600" cy="5143065"/>
            <a:chOff x="4406400" y="0"/>
            <a:chExt cx="4737600" cy="5143065"/>
          </a:xfrm>
        </p:grpSpPr>
        <p:sp>
          <p:nvSpPr>
            <p:cNvPr id="45" name="Shape 4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 name="Shape 4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 name="Shape 5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 name="Shape 5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 name="Shape 5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Shape 5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0" name="Shape 6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Shape 6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3" name="Shape 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
        <p:nvSpPr>
          <p:cNvPr id="64" name="Shape 6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Shape 6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8" name="Shape 6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9" name="Shape 6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70" name="Shape 70"/>
          <p:cNvGrpSpPr/>
          <p:nvPr/>
        </p:nvGrpSpPr>
        <p:grpSpPr>
          <a:xfrm>
            <a:off x="0" y="381001"/>
            <a:ext cx="1037850" cy="1016287"/>
            <a:chOff x="0" y="381001"/>
            <a:chExt cx="1037850" cy="1016287"/>
          </a:xfrm>
        </p:grpSpPr>
        <p:sp>
          <p:nvSpPr>
            <p:cNvPr id="71" name="Shape 7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3" name="Shape 73"/>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Shape 7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Shape 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Shape 77"/>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Shape 7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Shape 8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2" name="Shape 8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3" name="Shape 8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84" name="Shape 84"/>
          <p:cNvGrpSpPr/>
          <p:nvPr/>
        </p:nvGrpSpPr>
        <p:grpSpPr>
          <a:xfrm>
            <a:off x="0" y="381001"/>
            <a:ext cx="1037850" cy="1016287"/>
            <a:chOff x="0" y="381001"/>
            <a:chExt cx="1037850" cy="1016287"/>
          </a:xfrm>
        </p:grpSpPr>
        <p:sp>
          <p:nvSpPr>
            <p:cNvPr id="85" name="Shape 8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7" name="Shape 8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Shape 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Shape 90"/>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Shape 91"/>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Shape 9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4" name="Shape 9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5" name="Shape 9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96" name="Shape 96"/>
          <p:cNvGrpSpPr/>
          <p:nvPr/>
        </p:nvGrpSpPr>
        <p:grpSpPr>
          <a:xfrm>
            <a:off x="0" y="381001"/>
            <a:ext cx="1037850" cy="1016287"/>
            <a:chOff x="0" y="381001"/>
            <a:chExt cx="1037850" cy="1016287"/>
          </a:xfrm>
        </p:grpSpPr>
        <p:sp>
          <p:nvSpPr>
            <p:cNvPr id="97" name="Shape 9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9" name="Shape 99"/>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Shape 10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
        <p:nvSpPr>
          <p:cNvPr id="101" name="Shape 101"/>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Shape 10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5" name="Shape 10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6" name="Shape 10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07" name="Shape 107"/>
          <p:cNvGrpSpPr/>
          <p:nvPr/>
        </p:nvGrpSpPr>
        <p:grpSpPr>
          <a:xfrm>
            <a:off x="0" y="381001"/>
            <a:ext cx="1037850" cy="1016287"/>
            <a:chOff x="0" y="381001"/>
            <a:chExt cx="1037850" cy="1016287"/>
          </a:xfrm>
        </p:grpSpPr>
        <p:sp>
          <p:nvSpPr>
            <p:cNvPr id="108" name="Shape 10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0" name="Shape 11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Shape 111"/>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Shape 112"/>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Shape 1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Shape 11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7" name="Shape 11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8" name="Shape 11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19" name="Shape 119"/>
          <p:cNvGrpSpPr/>
          <p:nvPr/>
        </p:nvGrpSpPr>
        <p:grpSpPr>
          <a:xfrm>
            <a:off x="0" y="381001"/>
            <a:ext cx="1037850" cy="1016287"/>
            <a:chOff x="0" y="381001"/>
            <a:chExt cx="1037850" cy="1016287"/>
          </a:xfrm>
        </p:grpSpPr>
        <p:sp>
          <p:nvSpPr>
            <p:cNvPr id="120" name="Shape 1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2" name="Shape 12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Shape 1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Shape 12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Shape 12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7" name="Shape 12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8" name="Shape 12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29" name="Shape 129"/>
          <p:cNvGrpSpPr/>
          <p:nvPr/>
        </p:nvGrpSpPr>
        <p:grpSpPr>
          <a:xfrm>
            <a:off x="0" y="381001"/>
            <a:ext cx="1037850" cy="1016287"/>
            <a:chOff x="0" y="381001"/>
            <a:chExt cx="1037850" cy="1016287"/>
          </a:xfrm>
        </p:grpSpPr>
        <p:sp>
          <p:nvSpPr>
            <p:cNvPr id="130" name="Shape 13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1" name="Shape 13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2" name="Shape 132"/>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Shape 133"/>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Shape 1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Proyecto: Terminal de Punto de Venta</a:t>
            </a:r>
            <a:endParaRPr/>
          </a:p>
        </p:txBody>
      </p:sp>
      <p:sp>
        <p:nvSpPr>
          <p:cNvPr id="229" name="Shape 229"/>
          <p:cNvSpPr txBox="1"/>
          <p:nvPr>
            <p:ph idx="1" type="subTitle"/>
          </p:nvPr>
        </p:nvSpPr>
        <p:spPr>
          <a:xfrm>
            <a:off x="5083950" y="3924925"/>
            <a:ext cx="3989400" cy="5061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Primera Entrega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Shape 35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s"/>
              <a:t>PRIMERA ENTREGA</a:t>
            </a:r>
            <a:endParaRPr/>
          </a:p>
        </p:txBody>
      </p:sp>
      <p:sp>
        <p:nvSpPr>
          <p:cNvPr id="359" name="Shape 35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Teniendo en cuenta la métrica establecida, la participación individual queda de la siguiente manera.</a:t>
            </a:r>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a:spcBef>
                <a:spcPts val="1600"/>
              </a:spcBef>
              <a:spcAft>
                <a:spcPts val="1600"/>
              </a:spcAft>
              <a:buNone/>
            </a:pPr>
            <a:br>
              <a:rPr lang="es"/>
            </a:br>
            <a:endParaRPr/>
          </a:p>
        </p:txBody>
      </p:sp>
      <p:graphicFrame>
        <p:nvGraphicFramePr>
          <p:cNvPr id="360" name="Shape 360"/>
          <p:cNvGraphicFramePr/>
          <p:nvPr/>
        </p:nvGraphicFramePr>
        <p:xfrm>
          <a:off x="1769100" y="2257425"/>
          <a:ext cx="3000000" cy="3000000"/>
        </p:xfrm>
        <a:graphic>
          <a:graphicData uri="http://schemas.openxmlformats.org/drawingml/2006/table">
            <a:tbl>
              <a:tblPr bandRow="1">
                <a:noFill/>
                <a:tableStyleId>{6B5A35FC-0E38-4EE8-8DEF-4DB85E51615F}</a:tableStyleId>
              </a:tblPr>
              <a:tblGrid>
                <a:gridCol w="1868600"/>
                <a:gridCol w="1868600"/>
                <a:gridCol w="1868600"/>
              </a:tblGrid>
              <a:tr h="22475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Andrea Gpe. Sáenz Chaires </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187 pts.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39.20%</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22475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Gabriel Alejandro May Lozano</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139 pts.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29.14</a:t>
                      </a:r>
                      <a:r>
                        <a:rPr lang="es">
                          <a:solidFill>
                            <a:schemeClr val="lt1"/>
                          </a:solidFill>
                          <a:latin typeface="Calibri"/>
                          <a:ea typeface="Calibri"/>
                          <a:cs typeface="Calibri"/>
                          <a:sym typeface="Calibri"/>
                        </a:rPr>
                        <a:t>%</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22475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Limberth Emmanuel Cih Barbosa</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151 pts.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31</a:t>
                      </a:r>
                      <a:r>
                        <a:rPr lang="es">
                          <a:solidFill>
                            <a:schemeClr val="lt1"/>
                          </a:solidFill>
                          <a:latin typeface="Calibri"/>
                          <a:ea typeface="Calibri"/>
                          <a:cs typeface="Calibri"/>
                          <a:sym typeface="Calibri"/>
                        </a:rPr>
                        <a:t>.66%</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Shape 365"/>
          <p:cNvSpPr txBox="1"/>
          <p:nvPr>
            <p:ph type="title"/>
          </p:nvPr>
        </p:nvSpPr>
        <p:spPr>
          <a:xfrm>
            <a:off x="1610125" y="1896475"/>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sz="4800"/>
              <a:t>SEGUNDA </a:t>
            </a:r>
            <a:r>
              <a:rPr lang="es" sz="4800"/>
              <a:t>ENTREGA</a:t>
            </a:r>
            <a:endParaRPr sz="4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Shape 370"/>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Gabriel May</a:t>
            </a:r>
            <a:endParaRPr/>
          </a:p>
        </p:txBody>
      </p:sp>
      <p:sp>
        <p:nvSpPr>
          <p:cNvPr id="371" name="Shape 371"/>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FFFFFF"/>
              </a:buClr>
              <a:buSzPts val="1300"/>
              <a:buChar char="●"/>
            </a:pPr>
            <a:r>
              <a:rPr lang="es">
                <a:solidFill>
                  <a:srgbClr val="FFFFFF"/>
                </a:solidFill>
              </a:rPr>
              <a:t>Analista </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Arquitecto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Desarrollo de software</a:t>
            </a:r>
            <a:br>
              <a:rPr lang="es">
                <a:solidFill>
                  <a:srgbClr val="FFFFFF"/>
                </a:solidFill>
              </a:rPr>
            </a:br>
            <a:endParaRPr/>
          </a:p>
        </p:txBody>
      </p:sp>
      <p:grpSp>
        <p:nvGrpSpPr>
          <p:cNvPr id="372" name="Shape 372"/>
          <p:cNvGrpSpPr/>
          <p:nvPr/>
        </p:nvGrpSpPr>
        <p:grpSpPr>
          <a:xfrm>
            <a:off x="1359550" y="3154500"/>
            <a:ext cx="1018200" cy="1018200"/>
            <a:chOff x="1359550" y="3154500"/>
            <a:chExt cx="1018200" cy="1018200"/>
          </a:xfrm>
        </p:grpSpPr>
        <p:sp>
          <p:nvSpPr>
            <p:cNvPr id="373" name="Shape 373"/>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4" name="Shape 374"/>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5" name="Shape 375"/>
            <p:cNvSpPr/>
            <p:nvPr/>
          </p:nvSpPr>
          <p:spPr>
            <a:xfrm>
              <a:off x="1409800" y="3204750"/>
              <a:ext cx="917700" cy="917700"/>
            </a:xfrm>
            <a:prstGeom prst="pie">
              <a:avLst>
                <a:gd fmla="val 13663244"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6" name="Shape 376"/>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77" name="Shape 377"/>
          <p:cNvSpPr txBox="1"/>
          <p:nvPr/>
        </p:nvSpPr>
        <p:spPr>
          <a:xfrm>
            <a:off x="130327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Aportar opinión del entregable en las reuniones iniciales</a:t>
            </a:r>
            <a:endParaRPr sz="800">
              <a:solidFill>
                <a:schemeClr val="lt1"/>
              </a:solidFill>
              <a:latin typeface="Lato"/>
              <a:ea typeface="Lato"/>
              <a:cs typeface="Lato"/>
              <a:sym typeface="Lato"/>
            </a:endParaRPr>
          </a:p>
        </p:txBody>
      </p:sp>
      <p:sp>
        <p:nvSpPr>
          <p:cNvPr id="378" name="Shape 378"/>
          <p:cNvSpPr txBox="1"/>
          <p:nvPr/>
        </p:nvSpPr>
        <p:spPr>
          <a:xfrm>
            <a:off x="1537654" y="3508025"/>
            <a:ext cx="6561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18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79" name="Shape 379"/>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80" name="Shape 380"/>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1" name="Shape 381"/>
          <p:cNvSpPr/>
          <p:nvPr/>
        </p:nvSpPr>
        <p:spPr>
          <a:xfrm>
            <a:off x="3257675" y="3204750"/>
            <a:ext cx="917700" cy="917700"/>
          </a:xfrm>
          <a:prstGeom prst="pie">
            <a:avLst>
              <a:gd fmla="val 1526776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2" name="Shape 382"/>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3" name="Shape 383"/>
          <p:cNvSpPr txBox="1"/>
          <p:nvPr/>
        </p:nvSpPr>
        <p:spPr>
          <a:xfrm>
            <a:off x="31527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Asistencia a las reuniones sobre el entregable</a:t>
            </a:r>
            <a:endParaRPr sz="800">
              <a:solidFill>
                <a:schemeClr val="lt1"/>
              </a:solidFill>
              <a:latin typeface="Lato"/>
              <a:ea typeface="Lato"/>
              <a:cs typeface="Lato"/>
              <a:sym typeface="Lato"/>
            </a:endParaRPr>
          </a:p>
        </p:txBody>
      </p:sp>
      <p:sp>
        <p:nvSpPr>
          <p:cNvPr id="384" name="Shape 384"/>
          <p:cNvSpPr txBox="1"/>
          <p:nvPr/>
        </p:nvSpPr>
        <p:spPr>
          <a:xfrm>
            <a:off x="3483725" y="3508025"/>
            <a:ext cx="5607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9</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85" name="Shape 385"/>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6" name="Shape 386"/>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7" name="Shape 387"/>
          <p:cNvSpPr/>
          <p:nvPr/>
        </p:nvSpPr>
        <p:spPr>
          <a:xfrm>
            <a:off x="5108501" y="3204750"/>
            <a:ext cx="917700" cy="917700"/>
          </a:xfrm>
          <a:prstGeom prst="pie">
            <a:avLst>
              <a:gd fmla="val 1441471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8" name="Shape 388"/>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9" name="Shape 389"/>
          <p:cNvSpPr txBox="1"/>
          <p:nvPr/>
        </p:nvSpPr>
        <p:spPr>
          <a:xfrm>
            <a:off x="5006000"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Realización de entregable</a:t>
            </a:r>
            <a:endParaRPr sz="800">
              <a:solidFill>
                <a:schemeClr val="lt1"/>
              </a:solidFill>
              <a:latin typeface="Lato"/>
              <a:ea typeface="Lato"/>
              <a:cs typeface="Lato"/>
              <a:sym typeface="Lato"/>
            </a:endParaRPr>
          </a:p>
        </p:txBody>
      </p:sp>
      <p:sp>
        <p:nvSpPr>
          <p:cNvPr id="390" name="Shape 390"/>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8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267026.jpg" id="391" name="Shape 391"/>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sp>
        <p:nvSpPr>
          <p:cNvPr id="392" name="Shape 392"/>
          <p:cNvSpPr/>
          <p:nvPr/>
        </p:nvSpPr>
        <p:spPr>
          <a:xfrm>
            <a:off x="6291034" y="1171475"/>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3" name="Shape 393"/>
          <p:cNvSpPr/>
          <p:nvPr/>
        </p:nvSpPr>
        <p:spPr>
          <a:xfrm>
            <a:off x="6341284" y="1221725"/>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4" name="Shape 394"/>
          <p:cNvSpPr/>
          <p:nvPr/>
        </p:nvSpPr>
        <p:spPr>
          <a:xfrm>
            <a:off x="6341284" y="1221725"/>
            <a:ext cx="917700" cy="917700"/>
          </a:xfrm>
          <a:prstGeom prst="pie">
            <a:avLst>
              <a:gd fmla="val 13591055"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5" name="Shape 395"/>
          <p:cNvSpPr/>
          <p:nvPr/>
        </p:nvSpPr>
        <p:spPr>
          <a:xfrm>
            <a:off x="6472084" y="1352525"/>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6" name="Shape 396"/>
          <p:cNvSpPr txBox="1"/>
          <p:nvPr/>
        </p:nvSpPr>
        <p:spPr>
          <a:xfrm>
            <a:off x="6234675" y="2282075"/>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Corrección entregables posterior a su subida al repositorio</a:t>
            </a:r>
            <a:endParaRPr sz="800">
              <a:solidFill>
                <a:schemeClr val="lt1"/>
              </a:solidFill>
              <a:latin typeface="Lato"/>
              <a:ea typeface="Lato"/>
              <a:cs typeface="Lato"/>
              <a:sym typeface="Lato"/>
            </a:endParaRPr>
          </a:p>
        </p:txBody>
      </p:sp>
      <p:sp>
        <p:nvSpPr>
          <p:cNvPr id="397" name="Shape 397"/>
          <p:cNvSpPr txBox="1"/>
          <p:nvPr/>
        </p:nvSpPr>
        <p:spPr>
          <a:xfrm>
            <a:off x="6472125" y="1525000"/>
            <a:ext cx="6561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s" sz="1000">
                <a:solidFill>
                  <a:schemeClr val="lt1"/>
                </a:solidFill>
                <a:latin typeface="Lato"/>
                <a:ea typeface="Lato"/>
                <a:cs typeface="Lato"/>
                <a:sym typeface="Lato"/>
              </a:rPr>
              <a:t>6 </a:t>
            </a:r>
            <a:r>
              <a:rPr b="1" lang="es" sz="1000">
                <a:solidFill>
                  <a:schemeClr val="lt1"/>
                </a:solidFill>
                <a:latin typeface="Lato"/>
                <a:ea typeface="Lato"/>
                <a:cs typeface="Lato"/>
                <a:sym typeface="Lato"/>
              </a:rPr>
              <a:t>pts.</a:t>
            </a:r>
            <a:endParaRPr b="1">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Shape 40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Limberth Cih</a:t>
            </a:r>
            <a:endParaRPr/>
          </a:p>
        </p:txBody>
      </p:sp>
      <p:sp>
        <p:nvSpPr>
          <p:cNvPr id="403" name="Shape 403"/>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FFFFFF"/>
              </a:buClr>
              <a:buSzPts val="1300"/>
              <a:buChar char="●"/>
            </a:pPr>
            <a:r>
              <a:rPr lang="es">
                <a:solidFill>
                  <a:srgbClr val="FFFFFF"/>
                </a:solidFill>
              </a:rPr>
              <a:t>Desarrollo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Diseñador gráfico</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Tester</a:t>
            </a:r>
            <a:br>
              <a:rPr lang="es">
                <a:solidFill>
                  <a:srgbClr val="FFFFFF"/>
                </a:solidFill>
              </a:rPr>
            </a:br>
            <a:endParaRPr/>
          </a:p>
        </p:txBody>
      </p:sp>
      <p:grpSp>
        <p:nvGrpSpPr>
          <p:cNvPr id="404" name="Shape 404"/>
          <p:cNvGrpSpPr/>
          <p:nvPr/>
        </p:nvGrpSpPr>
        <p:grpSpPr>
          <a:xfrm>
            <a:off x="1359550" y="3154500"/>
            <a:ext cx="1018200" cy="1018200"/>
            <a:chOff x="1359550" y="3154500"/>
            <a:chExt cx="1018200" cy="1018200"/>
          </a:xfrm>
        </p:grpSpPr>
        <p:sp>
          <p:nvSpPr>
            <p:cNvPr id="405" name="Shape 405"/>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6" name="Shape 406"/>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a:t>50.</a:t>
              </a:r>
              <a:endParaRPr/>
            </a:p>
            <a:p>
              <a:pPr indent="0" lvl="0" marL="0" rtl="0">
                <a:spcBef>
                  <a:spcPts val="0"/>
                </a:spcBef>
                <a:spcAft>
                  <a:spcPts val="0"/>
                </a:spcAft>
                <a:buNone/>
              </a:pPr>
              <a:r>
                <a:t/>
              </a:r>
              <a:endParaRPr/>
            </a:p>
          </p:txBody>
        </p:sp>
        <p:sp>
          <p:nvSpPr>
            <p:cNvPr id="407" name="Shape 407"/>
            <p:cNvSpPr/>
            <p:nvPr/>
          </p:nvSpPr>
          <p:spPr>
            <a:xfrm>
              <a:off x="1409800" y="3204750"/>
              <a:ext cx="917700" cy="917700"/>
            </a:xfrm>
            <a:prstGeom prst="pie">
              <a:avLst>
                <a:gd fmla="val 13530451"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8" name="Shape 408"/>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09" name="Shape 409"/>
          <p:cNvSpPr txBox="1"/>
          <p:nvPr/>
        </p:nvSpPr>
        <p:spPr>
          <a:xfrm>
            <a:off x="130322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Aportar opinión del entregable en las reuniones iniciales</a:t>
            </a:r>
            <a:endParaRPr sz="800">
              <a:solidFill>
                <a:schemeClr val="lt1"/>
              </a:solidFill>
              <a:latin typeface="Lato"/>
              <a:ea typeface="Lato"/>
              <a:cs typeface="Lato"/>
              <a:sym typeface="Lato"/>
            </a:endParaRPr>
          </a:p>
        </p:txBody>
      </p:sp>
      <p:sp>
        <p:nvSpPr>
          <p:cNvPr id="410" name="Shape 410"/>
          <p:cNvSpPr txBox="1"/>
          <p:nvPr/>
        </p:nvSpPr>
        <p:spPr>
          <a:xfrm>
            <a:off x="1628492" y="34447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18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sz="1000">
              <a:solidFill>
                <a:schemeClr val="lt1"/>
              </a:solidFill>
              <a:latin typeface="Lato"/>
              <a:ea typeface="Lato"/>
              <a:cs typeface="Lato"/>
              <a:sym typeface="Lato"/>
            </a:endParaRPr>
          </a:p>
        </p:txBody>
      </p:sp>
      <p:sp>
        <p:nvSpPr>
          <p:cNvPr id="411" name="Shape 411"/>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2" name="Shape 412"/>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3" name="Shape 413"/>
          <p:cNvSpPr/>
          <p:nvPr/>
        </p:nvSpPr>
        <p:spPr>
          <a:xfrm>
            <a:off x="3257675" y="3204750"/>
            <a:ext cx="917700" cy="917700"/>
          </a:xfrm>
          <a:prstGeom prst="pie">
            <a:avLst>
              <a:gd fmla="val 1511618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4" name="Shape 414"/>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5" name="Shape 415"/>
          <p:cNvSpPr txBox="1"/>
          <p:nvPr/>
        </p:nvSpPr>
        <p:spPr>
          <a:xfrm>
            <a:off x="31527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Asistencia a las reuniones sobre el entregable</a:t>
            </a:r>
            <a:endParaRPr sz="800">
              <a:solidFill>
                <a:schemeClr val="lt1"/>
              </a:solidFill>
              <a:latin typeface="Lato"/>
              <a:ea typeface="Lato"/>
              <a:cs typeface="Lato"/>
              <a:sym typeface="Lato"/>
            </a:endParaRPr>
          </a:p>
        </p:txBody>
      </p:sp>
      <p:sp>
        <p:nvSpPr>
          <p:cNvPr id="416" name="Shape 416"/>
          <p:cNvSpPr txBox="1"/>
          <p:nvPr/>
        </p:nvSpPr>
        <p:spPr>
          <a:xfrm>
            <a:off x="3486854" y="34447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9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sz="1000">
              <a:solidFill>
                <a:schemeClr val="lt1"/>
              </a:solidFill>
              <a:latin typeface="Lato"/>
              <a:ea typeface="Lato"/>
              <a:cs typeface="Lato"/>
              <a:sym typeface="Lato"/>
            </a:endParaRPr>
          </a:p>
        </p:txBody>
      </p:sp>
      <p:sp>
        <p:nvSpPr>
          <p:cNvPr id="417" name="Shape 417"/>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8" name="Shape 418"/>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9" name="Shape 419"/>
          <p:cNvSpPr/>
          <p:nvPr/>
        </p:nvSpPr>
        <p:spPr>
          <a:xfrm>
            <a:off x="5108501" y="3204750"/>
            <a:ext cx="917700" cy="917700"/>
          </a:xfrm>
          <a:prstGeom prst="pie">
            <a:avLst>
              <a:gd fmla="val 14620535"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0" name="Shape 420"/>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1" name="Shape 421"/>
          <p:cNvSpPr txBox="1"/>
          <p:nvPr/>
        </p:nvSpPr>
        <p:spPr>
          <a:xfrm>
            <a:off x="5006000"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Realización de entregable</a:t>
            </a:r>
            <a:endParaRPr sz="800">
              <a:solidFill>
                <a:schemeClr val="lt1"/>
              </a:solidFill>
              <a:latin typeface="Lato"/>
              <a:ea typeface="Lato"/>
              <a:cs typeface="Lato"/>
              <a:sym typeface="Lato"/>
            </a:endParaRPr>
          </a:p>
        </p:txBody>
      </p:sp>
      <p:sp>
        <p:nvSpPr>
          <p:cNvPr id="422" name="Shape 422"/>
          <p:cNvSpPr txBox="1"/>
          <p:nvPr/>
        </p:nvSpPr>
        <p:spPr>
          <a:xfrm>
            <a:off x="5335261" y="34447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4</a:t>
            </a:r>
            <a:r>
              <a:rPr b="1" lang="es" sz="1000">
                <a:solidFill>
                  <a:schemeClr val="lt1"/>
                </a:solidFill>
                <a:latin typeface="Lato"/>
                <a:ea typeface="Lato"/>
                <a:cs typeface="Lato"/>
                <a:sym typeface="Lato"/>
              </a:rPr>
              <a:t>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423" name="Shape 423"/>
          <p:cNvSpPr/>
          <p:nvPr/>
        </p:nvSpPr>
        <p:spPr>
          <a:xfrm>
            <a:off x="6293284" y="129075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4" name="Shape 424"/>
          <p:cNvSpPr/>
          <p:nvPr/>
        </p:nvSpPr>
        <p:spPr>
          <a:xfrm>
            <a:off x="6343534" y="134100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5" name="Shape 425"/>
          <p:cNvSpPr/>
          <p:nvPr/>
        </p:nvSpPr>
        <p:spPr>
          <a:xfrm>
            <a:off x="6343534" y="1341000"/>
            <a:ext cx="917700" cy="917700"/>
          </a:xfrm>
          <a:prstGeom prst="pie">
            <a:avLst>
              <a:gd fmla="val 1327967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6" name="Shape 426"/>
          <p:cNvSpPr/>
          <p:nvPr/>
        </p:nvSpPr>
        <p:spPr>
          <a:xfrm>
            <a:off x="6474334" y="147180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7" name="Shape 427"/>
          <p:cNvSpPr txBox="1"/>
          <p:nvPr/>
        </p:nvSpPr>
        <p:spPr>
          <a:xfrm>
            <a:off x="6240275" y="238205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Corrección entregables posterior a su subida al repositorio</a:t>
            </a:r>
            <a:endParaRPr sz="800">
              <a:solidFill>
                <a:schemeClr val="lt1"/>
              </a:solidFill>
              <a:latin typeface="Lato"/>
              <a:ea typeface="Lato"/>
              <a:cs typeface="Lato"/>
              <a:sym typeface="Lato"/>
            </a:endParaRPr>
          </a:p>
        </p:txBody>
      </p:sp>
      <p:sp>
        <p:nvSpPr>
          <p:cNvPr id="428" name="Shape 428"/>
          <p:cNvSpPr txBox="1"/>
          <p:nvPr/>
        </p:nvSpPr>
        <p:spPr>
          <a:xfrm>
            <a:off x="6574617" y="15675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0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267026.jpg" id="429" name="Shape 429"/>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3" name="Shape 433"/>
        <p:cNvGrpSpPr/>
        <p:nvPr/>
      </p:nvGrpSpPr>
      <p:grpSpPr>
        <a:xfrm>
          <a:off x="0" y="0"/>
          <a:ext cx="0" cy="0"/>
          <a:chOff x="0" y="0"/>
          <a:chExt cx="0" cy="0"/>
        </a:xfrm>
      </p:grpSpPr>
      <p:sp>
        <p:nvSpPr>
          <p:cNvPr id="434" name="Shape 43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Andrea Sáenz</a:t>
            </a:r>
            <a:endParaRPr/>
          </a:p>
        </p:txBody>
      </p:sp>
      <p:sp>
        <p:nvSpPr>
          <p:cNvPr id="435" name="Shape 435"/>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FFFFFF"/>
              </a:buClr>
              <a:buSzPts val="1300"/>
              <a:buChar char="●"/>
            </a:pPr>
            <a:r>
              <a:rPr lang="es">
                <a:solidFill>
                  <a:srgbClr val="FFFFFF"/>
                </a:solidFill>
              </a:rPr>
              <a:t>Arquitecto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Desarrollo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Administrador de código</a:t>
            </a:r>
            <a:br>
              <a:rPr lang="es">
                <a:solidFill>
                  <a:srgbClr val="FFFFFF"/>
                </a:solidFill>
              </a:rPr>
            </a:br>
            <a:endParaRPr/>
          </a:p>
        </p:txBody>
      </p:sp>
      <p:grpSp>
        <p:nvGrpSpPr>
          <p:cNvPr id="436" name="Shape 436"/>
          <p:cNvGrpSpPr/>
          <p:nvPr/>
        </p:nvGrpSpPr>
        <p:grpSpPr>
          <a:xfrm>
            <a:off x="1359550" y="3154500"/>
            <a:ext cx="1018200" cy="1018200"/>
            <a:chOff x="1359550" y="3154500"/>
            <a:chExt cx="1018200" cy="1018200"/>
          </a:xfrm>
        </p:grpSpPr>
        <p:sp>
          <p:nvSpPr>
            <p:cNvPr id="437" name="Shape 437"/>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8" name="Shape 438"/>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9" name="Shape 439"/>
            <p:cNvSpPr/>
            <p:nvPr/>
          </p:nvSpPr>
          <p:spPr>
            <a:xfrm>
              <a:off x="1409800" y="3204750"/>
              <a:ext cx="917700" cy="917700"/>
            </a:xfrm>
            <a:prstGeom prst="pie">
              <a:avLst>
                <a:gd fmla="val 1325062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0" name="Shape 440"/>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41" name="Shape 441"/>
          <p:cNvSpPr txBox="1"/>
          <p:nvPr/>
        </p:nvSpPr>
        <p:spPr>
          <a:xfrm>
            <a:off x="130327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Aportar opinión del entregable en las reuniones iniciales</a:t>
            </a:r>
            <a:endParaRPr sz="800">
              <a:solidFill>
                <a:schemeClr val="lt1"/>
              </a:solidFill>
              <a:latin typeface="Lato"/>
              <a:ea typeface="Lato"/>
              <a:cs typeface="Lato"/>
              <a:sym typeface="Lato"/>
            </a:endParaRPr>
          </a:p>
        </p:txBody>
      </p:sp>
      <p:sp>
        <p:nvSpPr>
          <p:cNvPr id="442" name="Shape 442"/>
          <p:cNvSpPr txBox="1"/>
          <p:nvPr/>
        </p:nvSpPr>
        <p:spPr>
          <a:xfrm>
            <a:off x="1628492" y="34545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18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lnSpc>
                <a:spcPct val="115000"/>
              </a:lnSpc>
              <a:spcBef>
                <a:spcPts val="1600"/>
              </a:spcBef>
              <a:spcAft>
                <a:spcPts val="1600"/>
              </a:spcAft>
              <a:buNone/>
            </a:pPr>
            <a:r>
              <a:t/>
            </a:r>
            <a:endParaRPr b="1" sz="1000">
              <a:solidFill>
                <a:schemeClr val="lt1"/>
              </a:solidFill>
              <a:latin typeface="Lato"/>
              <a:ea typeface="Lato"/>
              <a:cs typeface="Lato"/>
              <a:sym typeface="Lato"/>
            </a:endParaRPr>
          </a:p>
        </p:txBody>
      </p:sp>
      <p:sp>
        <p:nvSpPr>
          <p:cNvPr id="443" name="Shape 443"/>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44" name="Shape 444"/>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5" name="Shape 445"/>
          <p:cNvSpPr/>
          <p:nvPr/>
        </p:nvSpPr>
        <p:spPr>
          <a:xfrm>
            <a:off x="3257675" y="3204750"/>
            <a:ext cx="917700" cy="917700"/>
          </a:xfrm>
          <a:prstGeom prst="pie">
            <a:avLst>
              <a:gd fmla="val 14876051"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6" name="Shape 446"/>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7" name="Shape 447"/>
          <p:cNvSpPr txBox="1"/>
          <p:nvPr/>
        </p:nvSpPr>
        <p:spPr>
          <a:xfrm>
            <a:off x="31527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Asistencia a las reuniones sobre el entregable</a:t>
            </a:r>
            <a:endParaRPr sz="800">
              <a:solidFill>
                <a:schemeClr val="lt1"/>
              </a:solidFill>
              <a:latin typeface="Lato"/>
              <a:ea typeface="Lato"/>
              <a:cs typeface="Lato"/>
              <a:sym typeface="Lato"/>
            </a:endParaRPr>
          </a:p>
        </p:txBody>
      </p:sp>
      <p:sp>
        <p:nvSpPr>
          <p:cNvPr id="448" name="Shape 448"/>
          <p:cNvSpPr txBox="1"/>
          <p:nvPr/>
        </p:nvSpPr>
        <p:spPr>
          <a:xfrm>
            <a:off x="3486854" y="34545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9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sz="1000">
              <a:solidFill>
                <a:schemeClr val="lt1"/>
              </a:solidFill>
              <a:latin typeface="Lato"/>
              <a:ea typeface="Lato"/>
              <a:cs typeface="Lato"/>
              <a:sym typeface="Lato"/>
            </a:endParaRPr>
          </a:p>
        </p:txBody>
      </p:sp>
      <p:sp>
        <p:nvSpPr>
          <p:cNvPr id="449" name="Shape 449"/>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0" name="Shape 450"/>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1" name="Shape 451"/>
          <p:cNvSpPr/>
          <p:nvPr/>
        </p:nvSpPr>
        <p:spPr>
          <a:xfrm>
            <a:off x="5108501" y="3204750"/>
            <a:ext cx="917700" cy="917700"/>
          </a:xfrm>
          <a:prstGeom prst="pie">
            <a:avLst>
              <a:gd fmla="val 12859533"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2" name="Shape 452"/>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3" name="Shape 453"/>
          <p:cNvSpPr txBox="1"/>
          <p:nvPr/>
        </p:nvSpPr>
        <p:spPr>
          <a:xfrm>
            <a:off x="5006000"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Realización de entregable</a:t>
            </a:r>
            <a:endParaRPr sz="800">
              <a:solidFill>
                <a:schemeClr val="lt1"/>
              </a:solidFill>
              <a:latin typeface="Lato"/>
              <a:ea typeface="Lato"/>
              <a:cs typeface="Lato"/>
              <a:sym typeface="Lato"/>
            </a:endParaRPr>
          </a:p>
        </p:txBody>
      </p:sp>
      <p:sp>
        <p:nvSpPr>
          <p:cNvPr id="454" name="Shape 454"/>
          <p:cNvSpPr txBox="1"/>
          <p:nvPr/>
        </p:nvSpPr>
        <p:spPr>
          <a:xfrm>
            <a:off x="5335261" y="34545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16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455" name="Shape 455"/>
          <p:cNvSpPr/>
          <p:nvPr/>
        </p:nvSpPr>
        <p:spPr>
          <a:xfrm>
            <a:off x="6291034" y="1171475"/>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6" name="Shape 456"/>
          <p:cNvSpPr/>
          <p:nvPr/>
        </p:nvSpPr>
        <p:spPr>
          <a:xfrm>
            <a:off x="6341284" y="1221725"/>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7" name="Shape 457"/>
          <p:cNvSpPr/>
          <p:nvPr/>
        </p:nvSpPr>
        <p:spPr>
          <a:xfrm>
            <a:off x="6341284" y="1221725"/>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8" name="Shape 458"/>
          <p:cNvSpPr/>
          <p:nvPr/>
        </p:nvSpPr>
        <p:spPr>
          <a:xfrm>
            <a:off x="6472084" y="1352525"/>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9" name="Shape 459"/>
          <p:cNvSpPr txBox="1"/>
          <p:nvPr/>
        </p:nvSpPr>
        <p:spPr>
          <a:xfrm>
            <a:off x="6238025" y="2262775"/>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Corrección entregables posterior a su subida al repositorio</a:t>
            </a:r>
            <a:endParaRPr sz="800">
              <a:solidFill>
                <a:schemeClr val="lt1"/>
              </a:solidFill>
              <a:latin typeface="Lato"/>
              <a:ea typeface="Lato"/>
              <a:cs typeface="Lato"/>
              <a:sym typeface="Lato"/>
            </a:endParaRPr>
          </a:p>
        </p:txBody>
      </p:sp>
      <p:sp>
        <p:nvSpPr>
          <p:cNvPr id="460" name="Shape 460"/>
          <p:cNvSpPr txBox="1"/>
          <p:nvPr/>
        </p:nvSpPr>
        <p:spPr>
          <a:xfrm>
            <a:off x="6568967" y="148639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24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442889_edtied2.jpg" id="461" name="Shape 461"/>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5" name="Shape 465"/>
        <p:cNvGrpSpPr/>
        <p:nvPr/>
      </p:nvGrpSpPr>
      <p:grpSpPr>
        <a:xfrm>
          <a:off x="0" y="0"/>
          <a:ext cx="0" cy="0"/>
          <a:chOff x="0" y="0"/>
          <a:chExt cx="0" cy="0"/>
        </a:xfrm>
      </p:grpSpPr>
      <p:sp>
        <p:nvSpPr>
          <p:cNvPr id="466" name="Shape 46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SEGUNDA </a:t>
            </a:r>
            <a:r>
              <a:rPr lang="es"/>
              <a:t>ENTREGA</a:t>
            </a:r>
            <a:endParaRPr/>
          </a:p>
        </p:txBody>
      </p:sp>
      <p:sp>
        <p:nvSpPr>
          <p:cNvPr id="467" name="Shape 46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Teniendo en cuenta la métrica establecida, la participación individual queda de la siguiente manera.</a:t>
            </a:r>
            <a:endParaRPr/>
          </a:p>
          <a:p>
            <a:pPr indent="0" lvl="0" marL="0" rtl="0">
              <a:spcBef>
                <a:spcPts val="1600"/>
              </a:spcBef>
              <a:spcAft>
                <a:spcPts val="0"/>
              </a:spcAft>
              <a:buNone/>
            </a:pPr>
            <a:r>
              <a:t/>
            </a:r>
            <a:endParaRPr/>
          </a:p>
          <a:p>
            <a:pPr indent="0" lvl="0" marL="0" rtl="0">
              <a:spcBef>
                <a:spcPts val="1600"/>
              </a:spcBef>
              <a:spcAft>
                <a:spcPts val="0"/>
              </a:spcAft>
              <a:buNone/>
            </a:pPr>
            <a:r>
              <a:t/>
            </a:r>
            <a:endParaRPr/>
          </a:p>
          <a:p>
            <a:pPr indent="0" lvl="0" marL="0" rtl="0">
              <a:spcBef>
                <a:spcPts val="1600"/>
              </a:spcBef>
              <a:spcAft>
                <a:spcPts val="0"/>
              </a:spcAft>
              <a:buNone/>
            </a:pPr>
            <a:r>
              <a:t/>
            </a:r>
            <a:endParaRPr/>
          </a:p>
          <a:p>
            <a:pPr indent="0" lvl="0" marL="0" rtl="0">
              <a:spcBef>
                <a:spcPts val="1600"/>
              </a:spcBef>
              <a:spcAft>
                <a:spcPts val="1600"/>
              </a:spcAft>
              <a:buNone/>
            </a:pPr>
            <a:br>
              <a:rPr lang="es"/>
            </a:br>
            <a:endParaRPr/>
          </a:p>
        </p:txBody>
      </p:sp>
      <p:graphicFrame>
        <p:nvGraphicFramePr>
          <p:cNvPr id="468" name="Shape 468"/>
          <p:cNvGraphicFramePr/>
          <p:nvPr/>
        </p:nvGraphicFramePr>
        <p:xfrm>
          <a:off x="1769100" y="2257425"/>
          <a:ext cx="3000000" cy="3000000"/>
        </p:xfrm>
        <a:graphic>
          <a:graphicData uri="http://schemas.openxmlformats.org/drawingml/2006/table">
            <a:tbl>
              <a:tblPr bandRow="1">
                <a:noFill/>
                <a:tableStyleId>{6B5A35FC-0E38-4EE8-8DEF-4DB85E51615F}</a:tableStyleId>
              </a:tblPr>
              <a:tblGrid>
                <a:gridCol w="1868600"/>
                <a:gridCol w="1868600"/>
                <a:gridCol w="1868600"/>
              </a:tblGrid>
              <a:tr h="22475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Andrea Gpe. Sáenz Chaires </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128 pts.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48.67</a:t>
                      </a:r>
                      <a:r>
                        <a:rPr lang="es">
                          <a:solidFill>
                            <a:schemeClr val="lt1"/>
                          </a:solidFill>
                          <a:latin typeface="Calibri"/>
                          <a:ea typeface="Calibri"/>
                          <a:cs typeface="Calibri"/>
                          <a:sym typeface="Calibri"/>
                        </a:rPr>
                        <a:t>%</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22475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Gabriel Alejandro May Lozano</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63</a:t>
                      </a:r>
                      <a:r>
                        <a:rPr lang="es">
                          <a:solidFill>
                            <a:schemeClr val="lt1"/>
                          </a:solidFill>
                          <a:latin typeface="Calibri"/>
                          <a:ea typeface="Calibri"/>
                          <a:cs typeface="Calibri"/>
                          <a:sym typeface="Calibri"/>
                        </a:rPr>
                        <a:t> pts.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27.38</a:t>
                      </a:r>
                      <a:r>
                        <a:rPr lang="es">
                          <a:solidFill>
                            <a:schemeClr val="lt1"/>
                          </a:solidFill>
                          <a:latin typeface="Calibri"/>
                          <a:ea typeface="Calibri"/>
                          <a:cs typeface="Calibri"/>
                          <a:sym typeface="Calibri"/>
                        </a:rPr>
                        <a:t>%</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22475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Limberth Emmanuel Cih Barbosa</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72</a:t>
                      </a:r>
                      <a:r>
                        <a:rPr lang="es">
                          <a:solidFill>
                            <a:schemeClr val="lt1"/>
                          </a:solidFill>
                          <a:latin typeface="Calibri"/>
                          <a:ea typeface="Calibri"/>
                          <a:cs typeface="Calibri"/>
                          <a:sym typeface="Calibri"/>
                        </a:rPr>
                        <a:t> pts.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23.95</a:t>
                      </a:r>
                      <a:r>
                        <a:rPr lang="es">
                          <a:solidFill>
                            <a:schemeClr val="lt1"/>
                          </a:solidFill>
                          <a:latin typeface="Calibri"/>
                          <a:ea typeface="Calibri"/>
                          <a:cs typeface="Calibri"/>
                          <a:sym typeface="Calibri"/>
                        </a:rPr>
                        <a:t>%</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2" name="Shape 472"/>
        <p:cNvGrpSpPr/>
        <p:nvPr/>
      </p:nvGrpSpPr>
      <p:grpSpPr>
        <a:xfrm>
          <a:off x="0" y="0"/>
          <a:ext cx="0" cy="0"/>
          <a:chOff x="0" y="0"/>
          <a:chExt cx="0" cy="0"/>
        </a:xfrm>
      </p:grpSpPr>
      <p:sp>
        <p:nvSpPr>
          <p:cNvPr id="473" name="Shape 473"/>
          <p:cNvSpPr txBox="1"/>
          <p:nvPr>
            <p:ph type="title"/>
          </p:nvPr>
        </p:nvSpPr>
        <p:spPr>
          <a:xfrm>
            <a:off x="1610125" y="1896475"/>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sz="4800"/>
              <a:t>ENTREGA FINAL</a:t>
            </a:r>
            <a:endParaRPr sz="4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7" name="Shape 477"/>
        <p:cNvGrpSpPr/>
        <p:nvPr/>
      </p:nvGrpSpPr>
      <p:grpSpPr>
        <a:xfrm>
          <a:off x="0" y="0"/>
          <a:ext cx="0" cy="0"/>
          <a:chOff x="0" y="0"/>
          <a:chExt cx="0" cy="0"/>
        </a:xfrm>
      </p:grpSpPr>
      <p:sp>
        <p:nvSpPr>
          <p:cNvPr id="478" name="Shape 478"/>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Gabriel May</a:t>
            </a:r>
            <a:endParaRPr/>
          </a:p>
        </p:txBody>
      </p:sp>
      <p:sp>
        <p:nvSpPr>
          <p:cNvPr id="479" name="Shape 479"/>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FFFFFF"/>
              </a:buClr>
              <a:buSzPts val="1300"/>
              <a:buChar char="●"/>
            </a:pPr>
            <a:r>
              <a:rPr lang="es">
                <a:solidFill>
                  <a:srgbClr val="FFFFFF"/>
                </a:solidFill>
              </a:rPr>
              <a:t>Analista </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Arquitecto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Desarrollo de software</a:t>
            </a:r>
            <a:br>
              <a:rPr lang="es">
                <a:solidFill>
                  <a:srgbClr val="FFFFFF"/>
                </a:solidFill>
              </a:rPr>
            </a:br>
            <a:endParaRPr/>
          </a:p>
        </p:txBody>
      </p:sp>
      <p:grpSp>
        <p:nvGrpSpPr>
          <p:cNvPr id="480" name="Shape 480"/>
          <p:cNvGrpSpPr/>
          <p:nvPr/>
        </p:nvGrpSpPr>
        <p:grpSpPr>
          <a:xfrm>
            <a:off x="1359550" y="3154500"/>
            <a:ext cx="1018200" cy="1018200"/>
            <a:chOff x="1359550" y="3154500"/>
            <a:chExt cx="1018200" cy="1018200"/>
          </a:xfrm>
        </p:grpSpPr>
        <p:sp>
          <p:nvSpPr>
            <p:cNvPr id="481" name="Shape 481"/>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2" name="Shape 482"/>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3" name="Shape 483"/>
            <p:cNvSpPr/>
            <p:nvPr/>
          </p:nvSpPr>
          <p:spPr>
            <a:xfrm>
              <a:off x="1409800" y="3204750"/>
              <a:ext cx="917700" cy="917700"/>
            </a:xfrm>
            <a:prstGeom prst="pie">
              <a:avLst>
                <a:gd fmla="val 13663244"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4" name="Shape 484"/>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85" name="Shape 485"/>
          <p:cNvSpPr txBox="1"/>
          <p:nvPr/>
        </p:nvSpPr>
        <p:spPr>
          <a:xfrm>
            <a:off x="130327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Aportar opinión del entregable en las reuniones iniciales</a:t>
            </a:r>
            <a:endParaRPr sz="800">
              <a:solidFill>
                <a:schemeClr val="lt1"/>
              </a:solidFill>
              <a:latin typeface="Lato"/>
              <a:ea typeface="Lato"/>
              <a:cs typeface="Lato"/>
              <a:sym typeface="Lato"/>
            </a:endParaRPr>
          </a:p>
        </p:txBody>
      </p:sp>
      <p:sp>
        <p:nvSpPr>
          <p:cNvPr id="486" name="Shape 486"/>
          <p:cNvSpPr txBox="1"/>
          <p:nvPr/>
        </p:nvSpPr>
        <p:spPr>
          <a:xfrm>
            <a:off x="1537654" y="3508025"/>
            <a:ext cx="6561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20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487" name="Shape 487"/>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88" name="Shape 488"/>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9" name="Shape 489"/>
          <p:cNvSpPr/>
          <p:nvPr/>
        </p:nvSpPr>
        <p:spPr>
          <a:xfrm>
            <a:off x="3257675" y="3204750"/>
            <a:ext cx="917700" cy="917700"/>
          </a:xfrm>
          <a:prstGeom prst="pie">
            <a:avLst>
              <a:gd fmla="val 1526776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0" name="Shape 490"/>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1" name="Shape 491"/>
          <p:cNvSpPr txBox="1"/>
          <p:nvPr/>
        </p:nvSpPr>
        <p:spPr>
          <a:xfrm>
            <a:off x="31527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Asistencia a las reuniones sobre el entregable</a:t>
            </a:r>
            <a:endParaRPr sz="800">
              <a:solidFill>
                <a:schemeClr val="lt1"/>
              </a:solidFill>
              <a:latin typeface="Lato"/>
              <a:ea typeface="Lato"/>
              <a:cs typeface="Lato"/>
              <a:sym typeface="Lato"/>
            </a:endParaRPr>
          </a:p>
        </p:txBody>
      </p:sp>
      <p:sp>
        <p:nvSpPr>
          <p:cNvPr id="492" name="Shape 492"/>
          <p:cNvSpPr txBox="1"/>
          <p:nvPr/>
        </p:nvSpPr>
        <p:spPr>
          <a:xfrm>
            <a:off x="3483725" y="3508025"/>
            <a:ext cx="5607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22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493" name="Shape 493"/>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4" name="Shape 494"/>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5" name="Shape 495"/>
          <p:cNvSpPr/>
          <p:nvPr/>
        </p:nvSpPr>
        <p:spPr>
          <a:xfrm>
            <a:off x="5108501" y="3204750"/>
            <a:ext cx="917700" cy="917700"/>
          </a:xfrm>
          <a:prstGeom prst="pie">
            <a:avLst>
              <a:gd fmla="val 1441471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6" name="Shape 496"/>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7" name="Shape 497"/>
          <p:cNvSpPr txBox="1"/>
          <p:nvPr/>
        </p:nvSpPr>
        <p:spPr>
          <a:xfrm>
            <a:off x="5006000"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Realización de entregable</a:t>
            </a:r>
            <a:endParaRPr sz="800">
              <a:solidFill>
                <a:schemeClr val="lt1"/>
              </a:solidFill>
              <a:latin typeface="Lato"/>
              <a:ea typeface="Lato"/>
              <a:cs typeface="Lato"/>
              <a:sym typeface="Lato"/>
            </a:endParaRPr>
          </a:p>
        </p:txBody>
      </p:sp>
      <p:sp>
        <p:nvSpPr>
          <p:cNvPr id="498" name="Shape 498"/>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8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267026.jpg" id="499" name="Shape 499"/>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sp>
        <p:nvSpPr>
          <p:cNvPr id="500" name="Shape 500"/>
          <p:cNvSpPr/>
          <p:nvPr/>
        </p:nvSpPr>
        <p:spPr>
          <a:xfrm>
            <a:off x="6291034" y="1171475"/>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1" name="Shape 501"/>
          <p:cNvSpPr/>
          <p:nvPr/>
        </p:nvSpPr>
        <p:spPr>
          <a:xfrm>
            <a:off x="6341284" y="1221725"/>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2" name="Shape 502"/>
          <p:cNvSpPr/>
          <p:nvPr/>
        </p:nvSpPr>
        <p:spPr>
          <a:xfrm>
            <a:off x="6341284" y="1221725"/>
            <a:ext cx="917700" cy="917700"/>
          </a:xfrm>
          <a:prstGeom prst="pie">
            <a:avLst>
              <a:gd fmla="val 13591055"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3" name="Shape 503"/>
          <p:cNvSpPr/>
          <p:nvPr/>
        </p:nvSpPr>
        <p:spPr>
          <a:xfrm>
            <a:off x="6472084" y="1352525"/>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4" name="Shape 504"/>
          <p:cNvSpPr txBox="1"/>
          <p:nvPr/>
        </p:nvSpPr>
        <p:spPr>
          <a:xfrm>
            <a:off x="6234675" y="2282075"/>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Corrección entregables posterior a su subida al repositorio</a:t>
            </a:r>
            <a:endParaRPr sz="800">
              <a:solidFill>
                <a:schemeClr val="lt1"/>
              </a:solidFill>
              <a:latin typeface="Lato"/>
              <a:ea typeface="Lato"/>
              <a:cs typeface="Lato"/>
              <a:sym typeface="Lato"/>
            </a:endParaRPr>
          </a:p>
        </p:txBody>
      </p:sp>
      <p:sp>
        <p:nvSpPr>
          <p:cNvPr id="505" name="Shape 505"/>
          <p:cNvSpPr txBox="1"/>
          <p:nvPr/>
        </p:nvSpPr>
        <p:spPr>
          <a:xfrm>
            <a:off x="6472125" y="1525000"/>
            <a:ext cx="6561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s" sz="1000">
                <a:solidFill>
                  <a:schemeClr val="lt1"/>
                </a:solidFill>
                <a:latin typeface="Lato"/>
                <a:ea typeface="Lato"/>
                <a:cs typeface="Lato"/>
                <a:sym typeface="Lato"/>
              </a:rPr>
              <a:t>6 </a:t>
            </a:r>
            <a:r>
              <a:rPr b="1" lang="es" sz="1000">
                <a:solidFill>
                  <a:schemeClr val="lt1"/>
                </a:solidFill>
                <a:latin typeface="Lato"/>
                <a:ea typeface="Lato"/>
                <a:cs typeface="Lato"/>
                <a:sym typeface="Lato"/>
              </a:rPr>
              <a:t>pts.</a:t>
            </a:r>
            <a:endParaRPr b="1">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9" name="Shape 509"/>
        <p:cNvGrpSpPr/>
        <p:nvPr/>
      </p:nvGrpSpPr>
      <p:grpSpPr>
        <a:xfrm>
          <a:off x="0" y="0"/>
          <a:ext cx="0" cy="0"/>
          <a:chOff x="0" y="0"/>
          <a:chExt cx="0" cy="0"/>
        </a:xfrm>
      </p:grpSpPr>
      <p:sp>
        <p:nvSpPr>
          <p:cNvPr id="510" name="Shape 510"/>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Limberth Cih</a:t>
            </a:r>
            <a:endParaRPr/>
          </a:p>
        </p:txBody>
      </p:sp>
      <p:sp>
        <p:nvSpPr>
          <p:cNvPr id="511" name="Shape 511"/>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FFFFFF"/>
              </a:buClr>
              <a:buSzPts val="1300"/>
              <a:buChar char="●"/>
            </a:pPr>
            <a:r>
              <a:rPr lang="es">
                <a:solidFill>
                  <a:srgbClr val="FFFFFF"/>
                </a:solidFill>
              </a:rPr>
              <a:t>Desarrollo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Diseñador gráfico</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Tester</a:t>
            </a:r>
            <a:br>
              <a:rPr lang="es">
                <a:solidFill>
                  <a:srgbClr val="FFFFFF"/>
                </a:solidFill>
              </a:rPr>
            </a:br>
            <a:endParaRPr/>
          </a:p>
        </p:txBody>
      </p:sp>
      <p:grpSp>
        <p:nvGrpSpPr>
          <p:cNvPr id="512" name="Shape 512"/>
          <p:cNvGrpSpPr/>
          <p:nvPr/>
        </p:nvGrpSpPr>
        <p:grpSpPr>
          <a:xfrm>
            <a:off x="1359550" y="3154500"/>
            <a:ext cx="1018200" cy="1018200"/>
            <a:chOff x="1359550" y="3154500"/>
            <a:chExt cx="1018200" cy="1018200"/>
          </a:xfrm>
        </p:grpSpPr>
        <p:sp>
          <p:nvSpPr>
            <p:cNvPr id="513" name="Shape 513"/>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4" name="Shape 514"/>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a:t>50.</a:t>
              </a:r>
              <a:endParaRPr/>
            </a:p>
            <a:p>
              <a:pPr indent="0" lvl="0" marL="0" rtl="0">
                <a:spcBef>
                  <a:spcPts val="0"/>
                </a:spcBef>
                <a:spcAft>
                  <a:spcPts val="0"/>
                </a:spcAft>
                <a:buNone/>
              </a:pPr>
              <a:r>
                <a:t/>
              </a:r>
              <a:endParaRPr/>
            </a:p>
          </p:txBody>
        </p:sp>
        <p:sp>
          <p:nvSpPr>
            <p:cNvPr id="515" name="Shape 515"/>
            <p:cNvSpPr/>
            <p:nvPr/>
          </p:nvSpPr>
          <p:spPr>
            <a:xfrm>
              <a:off x="1409800" y="3204750"/>
              <a:ext cx="917700" cy="917700"/>
            </a:xfrm>
            <a:prstGeom prst="pie">
              <a:avLst>
                <a:gd fmla="val 13530451"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6" name="Shape 516"/>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17" name="Shape 517"/>
          <p:cNvSpPr txBox="1"/>
          <p:nvPr/>
        </p:nvSpPr>
        <p:spPr>
          <a:xfrm>
            <a:off x="130322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Aportar opinión del entregable en las reuniones iniciales</a:t>
            </a:r>
            <a:endParaRPr sz="800">
              <a:solidFill>
                <a:schemeClr val="lt1"/>
              </a:solidFill>
              <a:latin typeface="Lato"/>
              <a:ea typeface="Lato"/>
              <a:cs typeface="Lato"/>
              <a:sym typeface="Lato"/>
            </a:endParaRPr>
          </a:p>
        </p:txBody>
      </p:sp>
      <p:sp>
        <p:nvSpPr>
          <p:cNvPr id="518" name="Shape 518"/>
          <p:cNvSpPr txBox="1"/>
          <p:nvPr/>
        </p:nvSpPr>
        <p:spPr>
          <a:xfrm>
            <a:off x="1628492" y="34447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34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sz="1000">
              <a:solidFill>
                <a:schemeClr val="lt1"/>
              </a:solidFill>
              <a:latin typeface="Lato"/>
              <a:ea typeface="Lato"/>
              <a:cs typeface="Lato"/>
              <a:sym typeface="Lato"/>
            </a:endParaRPr>
          </a:p>
        </p:txBody>
      </p:sp>
      <p:sp>
        <p:nvSpPr>
          <p:cNvPr id="519" name="Shape 519"/>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0" name="Shape 520"/>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1" name="Shape 521"/>
          <p:cNvSpPr/>
          <p:nvPr/>
        </p:nvSpPr>
        <p:spPr>
          <a:xfrm>
            <a:off x="3257675" y="3204750"/>
            <a:ext cx="917700" cy="917700"/>
          </a:xfrm>
          <a:prstGeom prst="pie">
            <a:avLst>
              <a:gd fmla="val 1511618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2" name="Shape 522"/>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3" name="Shape 523"/>
          <p:cNvSpPr txBox="1"/>
          <p:nvPr/>
        </p:nvSpPr>
        <p:spPr>
          <a:xfrm>
            <a:off x="31527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Asistencia a las reuniones sobre el entregable</a:t>
            </a:r>
            <a:endParaRPr sz="800">
              <a:solidFill>
                <a:schemeClr val="lt1"/>
              </a:solidFill>
              <a:latin typeface="Lato"/>
              <a:ea typeface="Lato"/>
              <a:cs typeface="Lato"/>
              <a:sym typeface="Lato"/>
            </a:endParaRPr>
          </a:p>
        </p:txBody>
      </p:sp>
      <p:sp>
        <p:nvSpPr>
          <p:cNvPr id="524" name="Shape 524"/>
          <p:cNvSpPr txBox="1"/>
          <p:nvPr/>
        </p:nvSpPr>
        <p:spPr>
          <a:xfrm>
            <a:off x="3486854" y="34447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32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sz="1000">
              <a:solidFill>
                <a:schemeClr val="lt1"/>
              </a:solidFill>
              <a:latin typeface="Lato"/>
              <a:ea typeface="Lato"/>
              <a:cs typeface="Lato"/>
              <a:sym typeface="Lato"/>
            </a:endParaRPr>
          </a:p>
        </p:txBody>
      </p:sp>
      <p:sp>
        <p:nvSpPr>
          <p:cNvPr id="525" name="Shape 525"/>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6" name="Shape 526"/>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7" name="Shape 527"/>
          <p:cNvSpPr/>
          <p:nvPr/>
        </p:nvSpPr>
        <p:spPr>
          <a:xfrm>
            <a:off x="5108501" y="3204750"/>
            <a:ext cx="917700" cy="917700"/>
          </a:xfrm>
          <a:prstGeom prst="pie">
            <a:avLst>
              <a:gd fmla="val 14620535"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8" name="Shape 528"/>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9" name="Shape 529"/>
          <p:cNvSpPr txBox="1"/>
          <p:nvPr/>
        </p:nvSpPr>
        <p:spPr>
          <a:xfrm>
            <a:off x="5006000"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Realización de entregable</a:t>
            </a:r>
            <a:endParaRPr sz="800">
              <a:solidFill>
                <a:schemeClr val="lt1"/>
              </a:solidFill>
              <a:latin typeface="Lato"/>
              <a:ea typeface="Lato"/>
              <a:cs typeface="Lato"/>
              <a:sym typeface="Lato"/>
            </a:endParaRPr>
          </a:p>
        </p:txBody>
      </p:sp>
      <p:sp>
        <p:nvSpPr>
          <p:cNvPr id="530" name="Shape 530"/>
          <p:cNvSpPr txBox="1"/>
          <p:nvPr/>
        </p:nvSpPr>
        <p:spPr>
          <a:xfrm>
            <a:off x="5335261" y="34447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28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531" name="Shape 531"/>
          <p:cNvSpPr/>
          <p:nvPr/>
        </p:nvSpPr>
        <p:spPr>
          <a:xfrm>
            <a:off x="6293284" y="129075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2" name="Shape 532"/>
          <p:cNvSpPr/>
          <p:nvPr/>
        </p:nvSpPr>
        <p:spPr>
          <a:xfrm>
            <a:off x="6343534" y="134100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3" name="Shape 533"/>
          <p:cNvSpPr/>
          <p:nvPr/>
        </p:nvSpPr>
        <p:spPr>
          <a:xfrm>
            <a:off x="6343534" y="1341000"/>
            <a:ext cx="917700" cy="917700"/>
          </a:xfrm>
          <a:prstGeom prst="pie">
            <a:avLst>
              <a:gd fmla="val 1327967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4" name="Shape 534"/>
          <p:cNvSpPr/>
          <p:nvPr/>
        </p:nvSpPr>
        <p:spPr>
          <a:xfrm>
            <a:off x="6474334" y="147180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5" name="Shape 535"/>
          <p:cNvSpPr txBox="1"/>
          <p:nvPr/>
        </p:nvSpPr>
        <p:spPr>
          <a:xfrm>
            <a:off x="6240275" y="238205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Corrección entregables posterior a su subida al repositorio</a:t>
            </a:r>
            <a:endParaRPr sz="800">
              <a:solidFill>
                <a:schemeClr val="lt1"/>
              </a:solidFill>
              <a:latin typeface="Lato"/>
              <a:ea typeface="Lato"/>
              <a:cs typeface="Lato"/>
              <a:sym typeface="Lato"/>
            </a:endParaRPr>
          </a:p>
        </p:txBody>
      </p:sp>
      <p:sp>
        <p:nvSpPr>
          <p:cNvPr id="536" name="Shape 536"/>
          <p:cNvSpPr txBox="1"/>
          <p:nvPr/>
        </p:nvSpPr>
        <p:spPr>
          <a:xfrm>
            <a:off x="6574617" y="15675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33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267026.jpg" id="537" name="Shape 537"/>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1" name="Shape 541"/>
        <p:cNvGrpSpPr/>
        <p:nvPr/>
      </p:nvGrpSpPr>
      <p:grpSpPr>
        <a:xfrm>
          <a:off x="0" y="0"/>
          <a:ext cx="0" cy="0"/>
          <a:chOff x="0" y="0"/>
          <a:chExt cx="0" cy="0"/>
        </a:xfrm>
      </p:grpSpPr>
      <p:sp>
        <p:nvSpPr>
          <p:cNvPr id="542" name="Shape 54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Andrea Sáenz</a:t>
            </a:r>
            <a:endParaRPr/>
          </a:p>
        </p:txBody>
      </p:sp>
      <p:sp>
        <p:nvSpPr>
          <p:cNvPr id="543" name="Shape 543"/>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FFFFFF"/>
              </a:buClr>
              <a:buSzPts val="1300"/>
              <a:buChar char="●"/>
            </a:pPr>
            <a:r>
              <a:rPr lang="es">
                <a:solidFill>
                  <a:srgbClr val="FFFFFF"/>
                </a:solidFill>
              </a:rPr>
              <a:t>Arquitecto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Desarrollo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Administrador de código</a:t>
            </a:r>
            <a:br>
              <a:rPr lang="es">
                <a:solidFill>
                  <a:srgbClr val="FFFFFF"/>
                </a:solidFill>
              </a:rPr>
            </a:br>
            <a:endParaRPr/>
          </a:p>
        </p:txBody>
      </p:sp>
      <p:grpSp>
        <p:nvGrpSpPr>
          <p:cNvPr id="544" name="Shape 544"/>
          <p:cNvGrpSpPr/>
          <p:nvPr/>
        </p:nvGrpSpPr>
        <p:grpSpPr>
          <a:xfrm>
            <a:off x="1359550" y="3154500"/>
            <a:ext cx="1018200" cy="1018200"/>
            <a:chOff x="1359550" y="3154500"/>
            <a:chExt cx="1018200" cy="1018200"/>
          </a:xfrm>
        </p:grpSpPr>
        <p:sp>
          <p:nvSpPr>
            <p:cNvPr id="545" name="Shape 545"/>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6" name="Shape 546"/>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7" name="Shape 547"/>
            <p:cNvSpPr/>
            <p:nvPr/>
          </p:nvSpPr>
          <p:spPr>
            <a:xfrm>
              <a:off x="1409800" y="3204750"/>
              <a:ext cx="917700" cy="917700"/>
            </a:xfrm>
            <a:prstGeom prst="pie">
              <a:avLst>
                <a:gd fmla="val 1325062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8" name="Shape 548"/>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49" name="Shape 549"/>
          <p:cNvSpPr txBox="1"/>
          <p:nvPr/>
        </p:nvSpPr>
        <p:spPr>
          <a:xfrm>
            <a:off x="130327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Aportar opinión del entregable en las reuniones iniciales</a:t>
            </a:r>
            <a:endParaRPr sz="800">
              <a:solidFill>
                <a:schemeClr val="lt1"/>
              </a:solidFill>
              <a:latin typeface="Lato"/>
              <a:ea typeface="Lato"/>
              <a:cs typeface="Lato"/>
              <a:sym typeface="Lato"/>
            </a:endParaRPr>
          </a:p>
        </p:txBody>
      </p:sp>
      <p:sp>
        <p:nvSpPr>
          <p:cNvPr id="550" name="Shape 550"/>
          <p:cNvSpPr txBox="1"/>
          <p:nvPr/>
        </p:nvSpPr>
        <p:spPr>
          <a:xfrm>
            <a:off x="1628492" y="34545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64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lnSpc>
                <a:spcPct val="115000"/>
              </a:lnSpc>
              <a:spcBef>
                <a:spcPts val="1600"/>
              </a:spcBef>
              <a:spcAft>
                <a:spcPts val="1600"/>
              </a:spcAft>
              <a:buNone/>
            </a:pPr>
            <a:r>
              <a:t/>
            </a:r>
            <a:endParaRPr b="1" sz="1000">
              <a:solidFill>
                <a:schemeClr val="lt1"/>
              </a:solidFill>
              <a:latin typeface="Lato"/>
              <a:ea typeface="Lato"/>
              <a:cs typeface="Lato"/>
              <a:sym typeface="Lato"/>
            </a:endParaRPr>
          </a:p>
        </p:txBody>
      </p:sp>
      <p:sp>
        <p:nvSpPr>
          <p:cNvPr id="551" name="Shape 551"/>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552" name="Shape 552"/>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3" name="Shape 553"/>
          <p:cNvSpPr/>
          <p:nvPr/>
        </p:nvSpPr>
        <p:spPr>
          <a:xfrm>
            <a:off x="3257675" y="3204750"/>
            <a:ext cx="917700" cy="917700"/>
          </a:xfrm>
          <a:prstGeom prst="pie">
            <a:avLst>
              <a:gd fmla="val 14876051"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4" name="Shape 554"/>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5" name="Shape 555"/>
          <p:cNvSpPr txBox="1"/>
          <p:nvPr/>
        </p:nvSpPr>
        <p:spPr>
          <a:xfrm>
            <a:off x="31527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Asistencia a las reuniones sobre el entregable</a:t>
            </a:r>
            <a:endParaRPr sz="800">
              <a:solidFill>
                <a:schemeClr val="lt1"/>
              </a:solidFill>
              <a:latin typeface="Lato"/>
              <a:ea typeface="Lato"/>
              <a:cs typeface="Lato"/>
              <a:sym typeface="Lato"/>
            </a:endParaRPr>
          </a:p>
        </p:txBody>
      </p:sp>
      <p:sp>
        <p:nvSpPr>
          <p:cNvPr id="556" name="Shape 556"/>
          <p:cNvSpPr txBox="1"/>
          <p:nvPr/>
        </p:nvSpPr>
        <p:spPr>
          <a:xfrm>
            <a:off x="3486854" y="34545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32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sz="1000">
              <a:solidFill>
                <a:schemeClr val="lt1"/>
              </a:solidFill>
              <a:latin typeface="Lato"/>
              <a:ea typeface="Lato"/>
              <a:cs typeface="Lato"/>
              <a:sym typeface="Lato"/>
            </a:endParaRPr>
          </a:p>
        </p:txBody>
      </p:sp>
      <p:sp>
        <p:nvSpPr>
          <p:cNvPr id="557" name="Shape 557"/>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8" name="Shape 558"/>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9" name="Shape 559"/>
          <p:cNvSpPr/>
          <p:nvPr/>
        </p:nvSpPr>
        <p:spPr>
          <a:xfrm>
            <a:off x="5108501" y="3204750"/>
            <a:ext cx="917700" cy="917700"/>
          </a:xfrm>
          <a:prstGeom prst="pie">
            <a:avLst>
              <a:gd fmla="val 12859533"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0" name="Shape 560"/>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1" name="Shape 561"/>
          <p:cNvSpPr txBox="1"/>
          <p:nvPr/>
        </p:nvSpPr>
        <p:spPr>
          <a:xfrm>
            <a:off x="5006000"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Realización de entregable</a:t>
            </a:r>
            <a:endParaRPr sz="800">
              <a:solidFill>
                <a:schemeClr val="lt1"/>
              </a:solidFill>
              <a:latin typeface="Lato"/>
              <a:ea typeface="Lato"/>
              <a:cs typeface="Lato"/>
              <a:sym typeface="Lato"/>
            </a:endParaRPr>
          </a:p>
        </p:txBody>
      </p:sp>
      <p:sp>
        <p:nvSpPr>
          <p:cNvPr id="562" name="Shape 562"/>
          <p:cNvSpPr txBox="1"/>
          <p:nvPr/>
        </p:nvSpPr>
        <p:spPr>
          <a:xfrm>
            <a:off x="5335261" y="34545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108</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563" name="Shape 563"/>
          <p:cNvSpPr/>
          <p:nvPr/>
        </p:nvSpPr>
        <p:spPr>
          <a:xfrm>
            <a:off x="6291034" y="1171475"/>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4" name="Shape 564"/>
          <p:cNvSpPr/>
          <p:nvPr/>
        </p:nvSpPr>
        <p:spPr>
          <a:xfrm>
            <a:off x="6341284" y="1221725"/>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5" name="Shape 565"/>
          <p:cNvSpPr/>
          <p:nvPr/>
        </p:nvSpPr>
        <p:spPr>
          <a:xfrm>
            <a:off x="6341284" y="1221725"/>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6" name="Shape 566"/>
          <p:cNvSpPr/>
          <p:nvPr/>
        </p:nvSpPr>
        <p:spPr>
          <a:xfrm>
            <a:off x="6472084" y="1352525"/>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7" name="Shape 567"/>
          <p:cNvSpPr txBox="1"/>
          <p:nvPr/>
        </p:nvSpPr>
        <p:spPr>
          <a:xfrm>
            <a:off x="6238025" y="2262775"/>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Corrección entregables posterior a su subida al repositorio</a:t>
            </a:r>
            <a:endParaRPr sz="800">
              <a:solidFill>
                <a:schemeClr val="lt1"/>
              </a:solidFill>
              <a:latin typeface="Lato"/>
              <a:ea typeface="Lato"/>
              <a:cs typeface="Lato"/>
              <a:sym typeface="Lato"/>
            </a:endParaRPr>
          </a:p>
        </p:txBody>
      </p:sp>
      <p:sp>
        <p:nvSpPr>
          <p:cNvPr id="568" name="Shape 568"/>
          <p:cNvSpPr txBox="1"/>
          <p:nvPr/>
        </p:nvSpPr>
        <p:spPr>
          <a:xfrm>
            <a:off x="6568967" y="148639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81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442889_edtied2.jpg" id="569" name="Shape 569"/>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Roles</a:t>
            </a:r>
            <a:endParaRPr/>
          </a:p>
        </p:txBody>
      </p:sp>
      <p:sp>
        <p:nvSpPr>
          <p:cNvPr id="235" name="Shape 23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En un equipo de desarrollo de software es muy importante determinar los roles de trabajo que cada integrante debe cumplir.</a:t>
            </a:r>
            <a:br>
              <a:rPr lang="es"/>
            </a:br>
            <a:r>
              <a:rPr lang="es"/>
              <a:t>Para el desarrollo de este producto se considerarán los siguientes roles:</a:t>
            </a:r>
            <a:endParaRPr/>
          </a:p>
          <a:p>
            <a:pPr indent="-311150" lvl="0" marL="457200" rtl="0">
              <a:spcBef>
                <a:spcPts val="1600"/>
              </a:spcBef>
              <a:spcAft>
                <a:spcPts val="0"/>
              </a:spcAft>
              <a:buSzPts val="1300"/>
              <a:buAutoNum type="arabicPeriod"/>
            </a:pPr>
            <a:r>
              <a:rPr lang="es"/>
              <a:t>El Analista</a:t>
            </a:r>
            <a:endParaRPr/>
          </a:p>
          <a:p>
            <a:pPr indent="-311150" lvl="0" marL="457200" rtl="0">
              <a:spcBef>
                <a:spcPts val="0"/>
              </a:spcBef>
              <a:spcAft>
                <a:spcPts val="0"/>
              </a:spcAft>
              <a:buSzPts val="1300"/>
              <a:buAutoNum type="arabicPeriod"/>
            </a:pPr>
            <a:r>
              <a:rPr lang="es"/>
              <a:t>El Arquitecto de Software</a:t>
            </a:r>
            <a:endParaRPr/>
          </a:p>
          <a:p>
            <a:pPr indent="-311150" lvl="0" marL="457200" rtl="0">
              <a:spcBef>
                <a:spcPts val="0"/>
              </a:spcBef>
              <a:spcAft>
                <a:spcPts val="0"/>
              </a:spcAft>
              <a:buSzPts val="1300"/>
              <a:buAutoNum type="arabicPeriod"/>
            </a:pPr>
            <a:r>
              <a:rPr lang="es"/>
              <a:t>El Desarrollador de Software</a:t>
            </a:r>
            <a:endParaRPr/>
          </a:p>
          <a:p>
            <a:pPr indent="-311150" lvl="0" marL="457200" rtl="0">
              <a:spcBef>
                <a:spcPts val="0"/>
              </a:spcBef>
              <a:spcAft>
                <a:spcPts val="0"/>
              </a:spcAft>
              <a:buSzPts val="1300"/>
              <a:buAutoNum type="arabicPeriod"/>
            </a:pPr>
            <a:r>
              <a:rPr lang="es"/>
              <a:t>El Diseñador Gráfico</a:t>
            </a:r>
            <a:endParaRPr/>
          </a:p>
          <a:p>
            <a:pPr indent="-311150" lvl="0" marL="457200" rtl="0">
              <a:spcBef>
                <a:spcPts val="0"/>
              </a:spcBef>
              <a:spcAft>
                <a:spcPts val="0"/>
              </a:spcAft>
              <a:buSzPts val="1300"/>
              <a:buAutoNum type="arabicPeriod"/>
            </a:pPr>
            <a:r>
              <a:rPr lang="es"/>
              <a:t>El Tester</a:t>
            </a:r>
            <a:endParaRPr/>
          </a:p>
          <a:p>
            <a:pPr indent="-311150" lvl="0" marL="457200">
              <a:spcBef>
                <a:spcPts val="0"/>
              </a:spcBef>
              <a:spcAft>
                <a:spcPts val="0"/>
              </a:spcAft>
              <a:buSzPts val="1300"/>
              <a:buAutoNum type="arabicPeriod"/>
            </a:pPr>
            <a:r>
              <a:rPr lang="es"/>
              <a:t>El Administrador de Código</a:t>
            </a:r>
            <a:br>
              <a:rPr lang="es"/>
            </a:b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3" name="Shape 573"/>
        <p:cNvGrpSpPr/>
        <p:nvPr/>
      </p:nvGrpSpPr>
      <p:grpSpPr>
        <a:xfrm>
          <a:off x="0" y="0"/>
          <a:ext cx="0" cy="0"/>
          <a:chOff x="0" y="0"/>
          <a:chExt cx="0" cy="0"/>
        </a:xfrm>
      </p:grpSpPr>
      <p:sp>
        <p:nvSpPr>
          <p:cNvPr id="574" name="Shape 57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ENTREGA FINAL</a:t>
            </a:r>
            <a:endParaRPr/>
          </a:p>
        </p:txBody>
      </p:sp>
      <p:sp>
        <p:nvSpPr>
          <p:cNvPr id="575" name="Shape 57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Teniendo en cuenta la métrica establecida, la participación individual queda de la siguiente manera.</a:t>
            </a:r>
            <a:endParaRPr/>
          </a:p>
          <a:p>
            <a:pPr indent="0" lvl="0" marL="0" rtl="0">
              <a:spcBef>
                <a:spcPts val="1600"/>
              </a:spcBef>
              <a:spcAft>
                <a:spcPts val="0"/>
              </a:spcAft>
              <a:buNone/>
            </a:pPr>
            <a:r>
              <a:t/>
            </a:r>
            <a:endParaRPr/>
          </a:p>
          <a:p>
            <a:pPr indent="0" lvl="0" marL="0" rtl="0">
              <a:spcBef>
                <a:spcPts val="1600"/>
              </a:spcBef>
              <a:spcAft>
                <a:spcPts val="0"/>
              </a:spcAft>
              <a:buNone/>
            </a:pPr>
            <a:r>
              <a:t/>
            </a:r>
            <a:endParaRPr/>
          </a:p>
          <a:p>
            <a:pPr indent="0" lvl="0" marL="0" rtl="0">
              <a:spcBef>
                <a:spcPts val="1600"/>
              </a:spcBef>
              <a:spcAft>
                <a:spcPts val="0"/>
              </a:spcAft>
              <a:buNone/>
            </a:pPr>
            <a:r>
              <a:t/>
            </a:r>
            <a:endParaRPr/>
          </a:p>
          <a:p>
            <a:pPr indent="0" lvl="0" marL="0" rtl="0">
              <a:spcBef>
                <a:spcPts val="1600"/>
              </a:spcBef>
              <a:spcAft>
                <a:spcPts val="1600"/>
              </a:spcAft>
              <a:buNone/>
            </a:pPr>
            <a:br>
              <a:rPr lang="es"/>
            </a:br>
            <a:endParaRPr/>
          </a:p>
        </p:txBody>
      </p:sp>
      <p:graphicFrame>
        <p:nvGraphicFramePr>
          <p:cNvPr id="576" name="Shape 576"/>
          <p:cNvGraphicFramePr/>
          <p:nvPr/>
        </p:nvGraphicFramePr>
        <p:xfrm>
          <a:off x="1769100" y="2257425"/>
          <a:ext cx="3000000" cy="3000000"/>
        </p:xfrm>
        <a:graphic>
          <a:graphicData uri="http://schemas.openxmlformats.org/drawingml/2006/table">
            <a:tbl>
              <a:tblPr bandRow="1">
                <a:noFill/>
                <a:tableStyleId>{6B5A35FC-0E38-4EE8-8DEF-4DB85E51615F}</a:tableStyleId>
              </a:tblPr>
              <a:tblGrid>
                <a:gridCol w="1868600"/>
                <a:gridCol w="1868600"/>
                <a:gridCol w="1868600"/>
              </a:tblGrid>
              <a:tr h="22475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Andrea Gpe. Sáenz Chaires </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531 </a:t>
                      </a:r>
                      <a:r>
                        <a:rPr lang="es">
                          <a:solidFill>
                            <a:schemeClr val="lt1"/>
                          </a:solidFill>
                          <a:latin typeface="Calibri"/>
                          <a:ea typeface="Calibri"/>
                          <a:cs typeface="Calibri"/>
                          <a:sym typeface="Calibri"/>
                        </a:rPr>
                        <a:t>pts.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60.62</a:t>
                      </a:r>
                      <a:r>
                        <a:rPr lang="es">
                          <a:solidFill>
                            <a:schemeClr val="lt1"/>
                          </a:solidFill>
                          <a:latin typeface="Calibri"/>
                          <a:ea typeface="Calibri"/>
                          <a:cs typeface="Calibri"/>
                          <a:sym typeface="Calibri"/>
                        </a:rPr>
                        <a:t>%</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22475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Gabriel Alejandro May Lozano</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101 </a:t>
                      </a:r>
                      <a:r>
                        <a:rPr lang="es">
                          <a:solidFill>
                            <a:schemeClr val="lt1"/>
                          </a:solidFill>
                          <a:latin typeface="Calibri"/>
                          <a:ea typeface="Calibri"/>
                          <a:cs typeface="Calibri"/>
                          <a:sym typeface="Calibri"/>
                        </a:rPr>
                        <a:t>pts.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11.53</a:t>
                      </a:r>
                      <a:r>
                        <a:rPr lang="es">
                          <a:solidFill>
                            <a:schemeClr val="lt1"/>
                          </a:solidFill>
                          <a:latin typeface="Calibri"/>
                          <a:ea typeface="Calibri"/>
                          <a:cs typeface="Calibri"/>
                          <a:sym typeface="Calibri"/>
                        </a:rPr>
                        <a:t>%</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22475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Limberth Emmanuel Cih Barbosa</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244 </a:t>
                      </a:r>
                      <a:r>
                        <a:rPr lang="es">
                          <a:solidFill>
                            <a:schemeClr val="lt1"/>
                          </a:solidFill>
                          <a:latin typeface="Calibri"/>
                          <a:ea typeface="Calibri"/>
                          <a:cs typeface="Calibri"/>
                          <a:sym typeface="Calibri"/>
                        </a:rPr>
                        <a:t>pts.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27.85</a:t>
                      </a:r>
                      <a:r>
                        <a:rPr lang="es">
                          <a:solidFill>
                            <a:schemeClr val="lt1"/>
                          </a:solidFill>
                          <a:latin typeface="Calibri"/>
                          <a:ea typeface="Calibri"/>
                          <a:cs typeface="Calibri"/>
                          <a:sym typeface="Calibri"/>
                        </a:rPr>
                        <a:t>%</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Shape 2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Métrica</a:t>
            </a:r>
            <a:endParaRPr/>
          </a:p>
        </p:txBody>
      </p:sp>
      <p:graphicFrame>
        <p:nvGraphicFramePr>
          <p:cNvPr id="241" name="Shape 241"/>
          <p:cNvGraphicFramePr/>
          <p:nvPr/>
        </p:nvGraphicFramePr>
        <p:xfrm>
          <a:off x="1377950" y="2740650"/>
          <a:ext cx="3000000" cy="3000000"/>
        </p:xfrm>
        <a:graphic>
          <a:graphicData uri="http://schemas.openxmlformats.org/drawingml/2006/table">
            <a:tbl>
              <a:tblPr bandRow="1">
                <a:noFill/>
                <a:tableStyleId>{6B5A35FC-0E38-4EE8-8DEF-4DB85E51615F}</a:tableStyleId>
              </a:tblPr>
              <a:tblGrid>
                <a:gridCol w="2607300"/>
                <a:gridCol w="3780800"/>
              </a:tblGrid>
              <a:tr h="1270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Corrección entregables posterior a su subida al repositorio</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3</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1270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Aportar opinión del entregable en las reuniones iniciales</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2</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1270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Asistencia a las reuniones sobre el entregable</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1</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1270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Realización de entregable</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4</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r h="12700">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Complejidad entregable</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a:solidFill>
                            <a:schemeClr val="lt1"/>
                          </a:solidFill>
                          <a:latin typeface="Calibri"/>
                          <a:ea typeface="Calibri"/>
                          <a:cs typeface="Calibri"/>
                          <a:sym typeface="Calibri"/>
                        </a:rPr>
                        <a:t>El valor estará determinado por la complejidad.</a:t>
                      </a:r>
                      <a:endParaRPr>
                        <a:solidFill>
                          <a:schemeClr val="lt1"/>
                        </a:solidFill>
                        <a:latin typeface="Calibri"/>
                        <a:ea typeface="Calibri"/>
                        <a:cs typeface="Calibri"/>
                        <a:sym typeface="Calibri"/>
                      </a:endParaRPr>
                    </a:p>
                    <a:p>
                      <a:pPr indent="0" lvl="0" marL="0" rtl="0" algn="ctr">
                        <a:spcBef>
                          <a:spcPts val="0"/>
                        </a:spcBef>
                        <a:spcAft>
                          <a:spcPts val="0"/>
                        </a:spcAft>
                        <a:buNone/>
                      </a:pPr>
                      <a:r>
                        <a:rPr lang="es">
                          <a:solidFill>
                            <a:schemeClr val="lt1"/>
                          </a:solidFill>
                          <a:latin typeface="Calibri"/>
                          <a:ea typeface="Calibri"/>
                          <a:cs typeface="Calibri"/>
                          <a:sym typeface="Calibri"/>
                        </a:rPr>
                        <a:t>Baja: 1. Mediana: 2. Alta: 3</a:t>
                      </a:r>
                      <a:endParaRPr>
                        <a:solidFill>
                          <a:schemeClr val="lt1"/>
                        </a:solidFill>
                        <a:latin typeface="Calibri"/>
                        <a:ea typeface="Calibri"/>
                        <a:cs typeface="Calibri"/>
                        <a:sym typeface="Calibri"/>
                      </a:endParaRPr>
                    </a:p>
                  </a:txBody>
                  <a:tcPr marT="0" marB="0" marR="68575" marL="68575">
                    <a:lnL cap="flat" cmpd="sng" w="6350">
                      <a:solidFill>
                        <a:schemeClr val="lt1"/>
                      </a:solidFill>
                      <a:prstDash val="solid"/>
                      <a:round/>
                      <a:headEnd len="sm" w="sm" type="none"/>
                      <a:tailEnd len="sm" w="sm" type="none"/>
                    </a:lnL>
                    <a:lnR cap="flat" cmpd="sng" w="6350">
                      <a:solidFill>
                        <a:schemeClr val="lt1"/>
                      </a:solidFill>
                      <a:prstDash val="solid"/>
                      <a:round/>
                      <a:headEnd len="sm" w="sm" type="none"/>
                      <a:tailEnd len="sm" w="sm" type="none"/>
                    </a:lnR>
                    <a:lnT cap="flat" cmpd="sng" w="6350">
                      <a:solidFill>
                        <a:schemeClr val="lt1"/>
                      </a:solidFill>
                      <a:prstDash val="solid"/>
                      <a:round/>
                      <a:headEnd len="sm" w="sm" type="none"/>
                      <a:tailEnd len="sm" w="sm" type="none"/>
                    </a:lnT>
                    <a:lnB cap="flat" cmpd="sng" w="6350">
                      <a:solidFill>
                        <a:schemeClr val="lt1"/>
                      </a:solidFill>
                      <a:prstDash val="solid"/>
                      <a:round/>
                      <a:headEnd len="sm" w="sm" type="none"/>
                      <a:tailEnd len="sm" w="sm" type="none"/>
                    </a:lnB>
                  </a:tcPr>
                </a:tc>
              </a:tr>
            </a:tbl>
          </a:graphicData>
        </a:graphic>
      </p:graphicFrame>
      <p:sp>
        <p:nvSpPr>
          <p:cNvPr id="242" name="Shape 242"/>
          <p:cNvSpPr txBox="1"/>
          <p:nvPr/>
        </p:nvSpPr>
        <p:spPr>
          <a:xfrm>
            <a:off x="1348200" y="1238400"/>
            <a:ext cx="6447600" cy="1175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s">
                <a:solidFill>
                  <a:schemeClr val="lt1"/>
                </a:solidFill>
              </a:rPr>
              <a:t>La métrica que se usa para calificar es la siguiente: hemos decidido que algunas actividades dentro de la creación de un entregable tendrán un valor constante de puntos que se les asignarán si estos son cumplidos en un determinado lapso. La creación del entregable tendrá valores dependiendo de una dificultad que nosotros le asignaremos según consideremos pertinente.</a:t>
            </a:r>
            <a:br>
              <a:rPr lang="es">
                <a:solidFill>
                  <a:schemeClr val="lt1"/>
                </a:solidFill>
              </a:rPr>
            </a:b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Shape 247"/>
          <p:cNvSpPr txBox="1"/>
          <p:nvPr>
            <p:ph idx="1" type="body"/>
          </p:nvPr>
        </p:nvSpPr>
        <p:spPr>
          <a:xfrm>
            <a:off x="1156300" y="468250"/>
            <a:ext cx="7038900" cy="2911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En donde las cuatro primeras filas de la tabla corresponden a las actividades realizadas para cada entregable, mientras que la última fila se refiere al nivel de complejidad al que  el entregable se le considerará.Los puntos de cada actividad se otorgarán cuando el integrante realice lo siguiente:</a:t>
            </a:r>
            <a:endParaRPr/>
          </a:p>
          <a:p>
            <a:pPr indent="-311150" lvl="0" marL="457200" rtl="0">
              <a:spcBef>
                <a:spcPts val="1600"/>
              </a:spcBef>
              <a:spcAft>
                <a:spcPts val="0"/>
              </a:spcAft>
              <a:buSzPts val="1300"/>
              <a:buAutoNum type="arabicPeriod"/>
            </a:pPr>
            <a:r>
              <a:rPr b="1" i="1" lang="es" u="sng"/>
              <a:t>Aportación de ideas:</a:t>
            </a:r>
            <a:r>
              <a:rPr lang="es"/>
              <a:t> Se refiere a la aportación de ideas importantes para la edición  y a la edición directa del prototipo del entregable presentado al resto del equipo en el repositorio de manera que se acerque más a la versión final de este. </a:t>
            </a:r>
            <a:endParaRPr/>
          </a:p>
          <a:p>
            <a:pPr indent="-311150" lvl="0" marL="457200" rtl="0">
              <a:spcBef>
                <a:spcPts val="0"/>
              </a:spcBef>
              <a:spcAft>
                <a:spcPts val="0"/>
              </a:spcAft>
              <a:buSzPts val="1300"/>
              <a:buAutoNum type="arabicPeriod"/>
            </a:pPr>
            <a:r>
              <a:rPr b="1" i="1" lang="es" u="sng"/>
              <a:t>Opinión</a:t>
            </a:r>
            <a:r>
              <a:rPr lang="es"/>
              <a:t>: Se refiere a la opinión del tema, contenido o realización del entregable durante las reuniones donde sea un tema de discusión.</a:t>
            </a:r>
            <a:endParaRPr/>
          </a:p>
          <a:p>
            <a:pPr indent="-311150" lvl="0" marL="457200" rtl="0">
              <a:spcBef>
                <a:spcPts val="0"/>
              </a:spcBef>
              <a:spcAft>
                <a:spcPts val="0"/>
              </a:spcAft>
              <a:buSzPts val="1300"/>
              <a:buAutoNum type="arabicPeriod"/>
            </a:pPr>
            <a:r>
              <a:rPr b="1" i="1" lang="es"/>
              <a:t>Reuniones</a:t>
            </a:r>
            <a:r>
              <a:rPr lang="es"/>
              <a:t>: Se refiere a la presencia del integrante en la reunión donde el entregable fue tema de discusión.</a:t>
            </a:r>
            <a:endParaRPr/>
          </a:p>
          <a:p>
            <a:pPr indent="-311150" lvl="0" marL="457200">
              <a:spcBef>
                <a:spcPts val="0"/>
              </a:spcBef>
              <a:spcAft>
                <a:spcPts val="0"/>
              </a:spcAft>
              <a:buSzPts val="1300"/>
              <a:buAutoNum type="arabicPeriod"/>
            </a:pPr>
            <a:r>
              <a:rPr b="1" i="1" lang="es" u="sng"/>
              <a:t>Entregable</a:t>
            </a:r>
            <a:r>
              <a:rPr lang="es"/>
              <a:t>: Se refiere a la realización de un prototipo inicial adecuado del entregable que se presenta en el repositorio al resto del equipo por el integrante seleccionado para dicha actividad. También se refiere a la edición continua del mismo entregable una vez presentado al resto del equipo, es decir, que si un integrante hace muchas ediciones de gran peso (que hace que se acerquen más a la versión final del entregable) puede obtener esos puntos.</a:t>
            </a:r>
            <a:br>
              <a:rPr lang="es"/>
            </a:br>
            <a:br>
              <a:rPr lang="es"/>
            </a:b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Shape 25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s"/>
              <a:t>Para calcular las puntuaciones individualmente se repite este procedimiento por cada trabajo en el que el integrante participe: del archivo de excel “Tabla de contribución individual” se suma lo de la segunda columna de las primeras cuatro filas dependiendo de si el integrante participó en lo indicado en su respectiva pareja de la primera columna, y se multiplica por lo de la quinta fila, columna dos , según la dificultad del producto en el que participaron. Se hace la relación entre todos los puntos obtenidos hasta ese momento por el equipo, estos puntajes se irán acumulando dando una visión más exacta de la aportación de cada integrante.</a:t>
            </a:r>
            <a:br>
              <a:rPr lang="es"/>
            </a:b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Shape 257"/>
          <p:cNvSpPr txBox="1"/>
          <p:nvPr>
            <p:ph type="title"/>
          </p:nvPr>
        </p:nvSpPr>
        <p:spPr>
          <a:xfrm>
            <a:off x="1610125" y="1896475"/>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sz="4800"/>
              <a:t>PRIMERA ENTREGA</a:t>
            </a:r>
            <a:endParaRPr sz="4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Shape 26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Gabriel May</a:t>
            </a:r>
            <a:endParaRPr/>
          </a:p>
        </p:txBody>
      </p:sp>
      <p:sp>
        <p:nvSpPr>
          <p:cNvPr id="263" name="Shape 263"/>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FFFFFF"/>
              </a:buClr>
              <a:buSzPts val="1300"/>
              <a:buChar char="●"/>
            </a:pPr>
            <a:r>
              <a:rPr lang="es">
                <a:solidFill>
                  <a:srgbClr val="FFFFFF"/>
                </a:solidFill>
              </a:rPr>
              <a:t>Analista </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Arquitecto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Desarrollo de software</a:t>
            </a:r>
            <a:br>
              <a:rPr lang="es">
                <a:solidFill>
                  <a:srgbClr val="FFFFFF"/>
                </a:solidFill>
              </a:rPr>
            </a:br>
            <a:endParaRPr/>
          </a:p>
        </p:txBody>
      </p:sp>
      <p:grpSp>
        <p:nvGrpSpPr>
          <p:cNvPr id="264" name="Shape 264"/>
          <p:cNvGrpSpPr/>
          <p:nvPr/>
        </p:nvGrpSpPr>
        <p:grpSpPr>
          <a:xfrm>
            <a:off x="1359550" y="3154500"/>
            <a:ext cx="1018200" cy="1018200"/>
            <a:chOff x="1359550" y="3154500"/>
            <a:chExt cx="1018200" cy="1018200"/>
          </a:xfrm>
        </p:grpSpPr>
        <p:sp>
          <p:nvSpPr>
            <p:cNvPr id="265" name="Shape 265"/>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6" name="Shape 266"/>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7" name="Shape 267"/>
            <p:cNvSpPr/>
            <p:nvPr/>
          </p:nvSpPr>
          <p:spPr>
            <a:xfrm>
              <a:off x="1409800" y="3204750"/>
              <a:ext cx="917700" cy="917700"/>
            </a:xfrm>
            <a:prstGeom prst="pie">
              <a:avLst>
                <a:gd fmla="val 13663244"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8" name="Shape 268"/>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69" name="Shape 269"/>
          <p:cNvSpPr txBox="1"/>
          <p:nvPr/>
        </p:nvSpPr>
        <p:spPr>
          <a:xfrm>
            <a:off x="130327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Aportar opinión del entregable en las reuniones iniciales</a:t>
            </a:r>
            <a:endParaRPr sz="800">
              <a:solidFill>
                <a:schemeClr val="lt1"/>
              </a:solidFill>
              <a:latin typeface="Lato"/>
              <a:ea typeface="Lato"/>
              <a:cs typeface="Lato"/>
              <a:sym typeface="Lato"/>
            </a:endParaRPr>
          </a:p>
        </p:txBody>
      </p:sp>
      <p:sp>
        <p:nvSpPr>
          <p:cNvPr id="270" name="Shape 270"/>
          <p:cNvSpPr txBox="1"/>
          <p:nvPr/>
        </p:nvSpPr>
        <p:spPr>
          <a:xfrm>
            <a:off x="1537654" y="3508025"/>
            <a:ext cx="6561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20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71" name="Shape 271"/>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72" name="Shape 272"/>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3" name="Shape 273"/>
          <p:cNvSpPr/>
          <p:nvPr/>
        </p:nvSpPr>
        <p:spPr>
          <a:xfrm>
            <a:off x="3257675" y="3204750"/>
            <a:ext cx="917700" cy="917700"/>
          </a:xfrm>
          <a:prstGeom prst="pie">
            <a:avLst>
              <a:gd fmla="val 1526776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4" name="Shape 274"/>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5" name="Shape 275"/>
          <p:cNvSpPr txBox="1"/>
          <p:nvPr/>
        </p:nvSpPr>
        <p:spPr>
          <a:xfrm>
            <a:off x="31527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Asistencia a las reuniones sobre el entregable</a:t>
            </a:r>
            <a:endParaRPr sz="800">
              <a:solidFill>
                <a:schemeClr val="lt1"/>
              </a:solidFill>
              <a:latin typeface="Lato"/>
              <a:ea typeface="Lato"/>
              <a:cs typeface="Lato"/>
              <a:sym typeface="Lato"/>
            </a:endParaRPr>
          </a:p>
        </p:txBody>
      </p:sp>
      <p:sp>
        <p:nvSpPr>
          <p:cNvPr id="276" name="Shape 276"/>
          <p:cNvSpPr txBox="1"/>
          <p:nvPr/>
        </p:nvSpPr>
        <p:spPr>
          <a:xfrm>
            <a:off x="3483725" y="3508025"/>
            <a:ext cx="5607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10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77" name="Shape 277"/>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8" name="Shape 278"/>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9" name="Shape 279"/>
          <p:cNvSpPr/>
          <p:nvPr/>
        </p:nvSpPr>
        <p:spPr>
          <a:xfrm>
            <a:off x="5108501" y="3204750"/>
            <a:ext cx="917700" cy="917700"/>
          </a:xfrm>
          <a:prstGeom prst="pie">
            <a:avLst>
              <a:gd fmla="val 1441471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0" name="Shape 280"/>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1" name="Shape 281"/>
          <p:cNvSpPr txBox="1"/>
          <p:nvPr/>
        </p:nvSpPr>
        <p:spPr>
          <a:xfrm>
            <a:off x="5006000"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Realización de entregable</a:t>
            </a:r>
            <a:endParaRPr sz="800">
              <a:solidFill>
                <a:schemeClr val="lt1"/>
              </a:solidFill>
              <a:latin typeface="Lato"/>
              <a:ea typeface="Lato"/>
              <a:cs typeface="Lato"/>
              <a:sym typeface="Lato"/>
            </a:endParaRPr>
          </a:p>
        </p:txBody>
      </p:sp>
      <p:sp>
        <p:nvSpPr>
          <p:cNvPr id="282" name="Shape 282"/>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17</a:t>
            </a:r>
            <a:r>
              <a:rPr b="1" lang="es" sz="1000">
                <a:solidFill>
                  <a:schemeClr val="lt1"/>
                </a:solidFill>
                <a:latin typeface="Lato"/>
                <a:ea typeface="Lato"/>
                <a:cs typeface="Lato"/>
                <a:sym typeface="Lato"/>
              </a:rPr>
              <a:t>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267026.jpg" id="283" name="Shape 283"/>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sp>
        <p:nvSpPr>
          <p:cNvPr id="284" name="Shape 284"/>
          <p:cNvSpPr/>
          <p:nvPr/>
        </p:nvSpPr>
        <p:spPr>
          <a:xfrm>
            <a:off x="6291034" y="1171475"/>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5" name="Shape 285"/>
          <p:cNvSpPr/>
          <p:nvPr/>
        </p:nvSpPr>
        <p:spPr>
          <a:xfrm>
            <a:off x="6341284" y="1221725"/>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6" name="Shape 286"/>
          <p:cNvSpPr/>
          <p:nvPr/>
        </p:nvSpPr>
        <p:spPr>
          <a:xfrm>
            <a:off x="6341284" y="1221725"/>
            <a:ext cx="917700" cy="917700"/>
          </a:xfrm>
          <a:prstGeom prst="pie">
            <a:avLst>
              <a:gd fmla="val 13591055"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7" name="Shape 287"/>
          <p:cNvSpPr/>
          <p:nvPr/>
        </p:nvSpPr>
        <p:spPr>
          <a:xfrm>
            <a:off x="6472084" y="1352525"/>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8" name="Shape 288"/>
          <p:cNvSpPr txBox="1"/>
          <p:nvPr/>
        </p:nvSpPr>
        <p:spPr>
          <a:xfrm>
            <a:off x="6234675" y="2282075"/>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Corrección entregables posterior a su subida al repositorio</a:t>
            </a:r>
            <a:endParaRPr sz="800">
              <a:solidFill>
                <a:schemeClr val="lt1"/>
              </a:solidFill>
              <a:latin typeface="Lato"/>
              <a:ea typeface="Lato"/>
              <a:cs typeface="Lato"/>
              <a:sym typeface="Lato"/>
            </a:endParaRPr>
          </a:p>
        </p:txBody>
      </p:sp>
      <p:sp>
        <p:nvSpPr>
          <p:cNvPr id="289" name="Shape 289"/>
          <p:cNvSpPr txBox="1"/>
          <p:nvPr/>
        </p:nvSpPr>
        <p:spPr>
          <a:xfrm>
            <a:off x="6472125" y="1525000"/>
            <a:ext cx="6561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s" sz="1000">
                <a:solidFill>
                  <a:schemeClr val="lt1"/>
                </a:solidFill>
                <a:latin typeface="Lato"/>
                <a:ea typeface="Lato"/>
                <a:cs typeface="Lato"/>
                <a:sym typeface="Lato"/>
              </a:rPr>
              <a:t>18</a:t>
            </a:r>
            <a:r>
              <a:rPr b="1" lang="es" sz="1000">
                <a:solidFill>
                  <a:schemeClr val="lt1"/>
                </a:solidFill>
                <a:latin typeface="Lato"/>
                <a:ea typeface="Lato"/>
                <a:cs typeface="Lato"/>
                <a:sym typeface="Lato"/>
              </a:rPr>
              <a:t> pts.</a:t>
            </a:r>
            <a:endParaRPr b="1">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Shape 29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Limberth Cih</a:t>
            </a:r>
            <a:endParaRPr/>
          </a:p>
        </p:txBody>
      </p:sp>
      <p:sp>
        <p:nvSpPr>
          <p:cNvPr id="295" name="Shape 295"/>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FFFFFF"/>
              </a:buClr>
              <a:buSzPts val="1300"/>
              <a:buChar char="●"/>
            </a:pPr>
            <a:r>
              <a:rPr lang="es">
                <a:solidFill>
                  <a:srgbClr val="FFFFFF"/>
                </a:solidFill>
              </a:rPr>
              <a:t>Desarrollo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Diseñador gráfico</a:t>
            </a:r>
            <a:endParaRPr>
              <a:solidFill>
                <a:srgbClr val="FFFFFF"/>
              </a:solidFill>
            </a:endParaRPr>
          </a:p>
          <a:p>
            <a:pPr indent="-311150" lvl="0" marL="457200">
              <a:spcBef>
                <a:spcPts val="0"/>
              </a:spcBef>
              <a:spcAft>
                <a:spcPts val="0"/>
              </a:spcAft>
              <a:buClr>
                <a:srgbClr val="FFFFFF"/>
              </a:buClr>
              <a:buSzPts val="1300"/>
              <a:buChar char="●"/>
            </a:pPr>
            <a:r>
              <a:rPr lang="es">
                <a:solidFill>
                  <a:srgbClr val="FFFFFF"/>
                </a:solidFill>
              </a:rPr>
              <a:t>Tester</a:t>
            </a:r>
            <a:br>
              <a:rPr lang="es">
                <a:solidFill>
                  <a:srgbClr val="FFFFFF"/>
                </a:solidFill>
              </a:rPr>
            </a:br>
            <a:endParaRPr/>
          </a:p>
        </p:txBody>
      </p:sp>
      <p:grpSp>
        <p:nvGrpSpPr>
          <p:cNvPr id="296" name="Shape 296"/>
          <p:cNvGrpSpPr/>
          <p:nvPr/>
        </p:nvGrpSpPr>
        <p:grpSpPr>
          <a:xfrm>
            <a:off x="1359550" y="3154500"/>
            <a:ext cx="1018200" cy="1018200"/>
            <a:chOff x="1359550" y="3154500"/>
            <a:chExt cx="1018200" cy="1018200"/>
          </a:xfrm>
        </p:grpSpPr>
        <p:sp>
          <p:nvSpPr>
            <p:cNvPr id="297" name="Shape 297"/>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8" name="Shape 298"/>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rPr lang="es"/>
                <a:t>50.</a:t>
              </a:r>
              <a:endParaRPr/>
            </a:p>
            <a:p>
              <a:pPr indent="0" lvl="0" marL="0">
                <a:spcBef>
                  <a:spcPts val="0"/>
                </a:spcBef>
                <a:spcAft>
                  <a:spcPts val="0"/>
                </a:spcAft>
                <a:buNone/>
              </a:pPr>
              <a:r>
                <a:t/>
              </a:r>
              <a:endParaRPr/>
            </a:p>
          </p:txBody>
        </p:sp>
        <p:sp>
          <p:nvSpPr>
            <p:cNvPr id="299" name="Shape 299"/>
            <p:cNvSpPr/>
            <p:nvPr/>
          </p:nvSpPr>
          <p:spPr>
            <a:xfrm>
              <a:off x="1409800" y="3204750"/>
              <a:ext cx="917700" cy="917700"/>
            </a:xfrm>
            <a:prstGeom prst="pie">
              <a:avLst>
                <a:gd fmla="val 13530451"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0" name="Shape 300"/>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01" name="Shape 301"/>
          <p:cNvSpPr txBox="1"/>
          <p:nvPr/>
        </p:nvSpPr>
        <p:spPr>
          <a:xfrm>
            <a:off x="130322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Aportar opinión del entregable en las reuniones iniciales</a:t>
            </a:r>
            <a:endParaRPr sz="800">
              <a:solidFill>
                <a:schemeClr val="lt1"/>
              </a:solidFill>
              <a:latin typeface="Lato"/>
              <a:ea typeface="Lato"/>
              <a:cs typeface="Lato"/>
              <a:sym typeface="Lato"/>
            </a:endParaRPr>
          </a:p>
        </p:txBody>
      </p:sp>
      <p:sp>
        <p:nvSpPr>
          <p:cNvPr id="302" name="Shape 302"/>
          <p:cNvSpPr txBox="1"/>
          <p:nvPr/>
        </p:nvSpPr>
        <p:spPr>
          <a:xfrm>
            <a:off x="1628492" y="34447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20</a:t>
            </a:r>
            <a:r>
              <a:rPr b="1" lang="es" sz="1000">
                <a:solidFill>
                  <a:schemeClr val="lt1"/>
                </a:solidFill>
                <a:latin typeface="Lato"/>
                <a:ea typeface="Lato"/>
                <a:cs typeface="Lato"/>
                <a:sym typeface="Lato"/>
              </a:rPr>
              <a:t>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sz="1000">
              <a:solidFill>
                <a:schemeClr val="lt1"/>
              </a:solidFill>
              <a:latin typeface="Lato"/>
              <a:ea typeface="Lato"/>
              <a:cs typeface="Lato"/>
              <a:sym typeface="Lato"/>
            </a:endParaRPr>
          </a:p>
        </p:txBody>
      </p:sp>
      <p:sp>
        <p:nvSpPr>
          <p:cNvPr id="303" name="Shape 303"/>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4" name="Shape 304"/>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5" name="Shape 305"/>
          <p:cNvSpPr/>
          <p:nvPr/>
        </p:nvSpPr>
        <p:spPr>
          <a:xfrm>
            <a:off x="3257675" y="3204750"/>
            <a:ext cx="917700" cy="917700"/>
          </a:xfrm>
          <a:prstGeom prst="pie">
            <a:avLst>
              <a:gd fmla="val 1511618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6" name="Shape 306"/>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7" name="Shape 307"/>
          <p:cNvSpPr txBox="1"/>
          <p:nvPr/>
        </p:nvSpPr>
        <p:spPr>
          <a:xfrm>
            <a:off x="31527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Asistencia a las reuniones sobre el entregable</a:t>
            </a:r>
            <a:endParaRPr sz="800">
              <a:solidFill>
                <a:schemeClr val="lt1"/>
              </a:solidFill>
              <a:latin typeface="Lato"/>
              <a:ea typeface="Lato"/>
              <a:cs typeface="Lato"/>
              <a:sym typeface="Lato"/>
            </a:endParaRPr>
          </a:p>
        </p:txBody>
      </p:sp>
      <p:sp>
        <p:nvSpPr>
          <p:cNvPr id="308" name="Shape 308"/>
          <p:cNvSpPr txBox="1"/>
          <p:nvPr/>
        </p:nvSpPr>
        <p:spPr>
          <a:xfrm>
            <a:off x="3486854" y="34447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10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sz="1000">
              <a:solidFill>
                <a:schemeClr val="lt1"/>
              </a:solidFill>
              <a:latin typeface="Lato"/>
              <a:ea typeface="Lato"/>
              <a:cs typeface="Lato"/>
              <a:sym typeface="Lato"/>
            </a:endParaRPr>
          </a:p>
        </p:txBody>
      </p:sp>
      <p:sp>
        <p:nvSpPr>
          <p:cNvPr id="309" name="Shape 309"/>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0" name="Shape 310"/>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1" name="Shape 311"/>
          <p:cNvSpPr/>
          <p:nvPr/>
        </p:nvSpPr>
        <p:spPr>
          <a:xfrm>
            <a:off x="5108501" y="3204750"/>
            <a:ext cx="917700" cy="917700"/>
          </a:xfrm>
          <a:prstGeom prst="pie">
            <a:avLst>
              <a:gd fmla="val 14620535"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2" name="Shape 312"/>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3" name="Shape 313"/>
          <p:cNvSpPr txBox="1"/>
          <p:nvPr/>
        </p:nvSpPr>
        <p:spPr>
          <a:xfrm>
            <a:off x="5006000"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Realización de entregable</a:t>
            </a:r>
            <a:endParaRPr sz="800">
              <a:solidFill>
                <a:schemeClr val="lt1"/>
              </a:solidFill>
              <a:latin typeface="Lato"/>
              <a:ea typeface="Lato"/>
              <a:cs typeface="Lato"/>
              <a:sym typeface="Lato"/>
            </a:endParaRPr>
          </a:p>
        </p:txBody>
      </p:sp>
      <p:sp>
        <p:nvSpPr>
          <p:cNvPr id="314" name="Shape 314"/>
          <p:cNvSpPr txBox="1"/>
          <p:nvPr/>
        </p:nvSpPr>
        <p:spPr>
          <a:xfrm>
            <a:off x="5335261" y="34447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16</a:t>
            </a:r>
            <a:r>
              <a:rPr b="1" lang="es" sz="1000">
                <a:solidFill>
                  <a:schemeClr val="lt1"/>
                </a:solidFill>
                <a:latin typeface="Lato"/>
                <a:ea typeface="Lato"/>
                <a:cs typeface="Lato"/>
                <a:sym typeface="Lato"/>
              </a:rPr>
              <a:t>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15" name="Shape 315"/>
          <p:cNvSpPr/>
          <p:nvPr/>
        </p:nvSpPr>
        <p:spPr>
          <a:xfrm>
            <a:off x="6293284" y="129075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6" name="Shape 316"/>
          <p:cNvSpPr/>
          <p:nvPr/>
        </p:nvSpPr>
        <p:spPr>
          <a:xfrm>
            <a:off x="6343534" y="134100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7" name="Shape 317"/>
          <p:cNvSpPr/>
          <p:nvPr/>
        </p:nvSpPr>
        <p:spPr>
          <a:xfrm>
            <a:off x="6343534" y="1341000"/>
            <a:ext cx="917700" cy="917700"/>
          </a:xfrm>
          <a:prstGeom prst="pie">
            <a:avLst>
              <a:gd fmla="val 1327967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8" name="Shape 318"/>
          <p:cNvSpPr/>
          <p:nvPr/>
        </p:nvSpPr>
        <p:spPr>
          <a:xfrm>
            <a:off x="6474334" y="147180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9" name="Shape 319"/>
          <p:cNvSpPr txBox="1"/>
          <p:nvPr/>
        </p:nvSpPr>
        <p:spPr>
          <a:xfrm>
            <a:off x="6240275" y="238205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Corrección entregables posterior a su subida al repositorio</a:t>
            </a:r>
            <a:endParaRPr sz="800">
              <a:solidFill>
                <a:schemeClr val="lt1"/>
              </a:solidFill>
              <a:latin typeface="Lato"/>
              <a:ea typeface="Lato"/>
              <a:cs typeface="Lato"/>
              <a:sym typeface="Lato"/>
            </a:endParaRPr>
          </a:p>
        </p:txBody>
      </p:sp>
      <p:sp>
        <p:nvSpPr>
          <p:cNvPr id="320" name="Shape 320"/>
          <p:cNvSpPr txBox="1"/>
          <p:nvPr/>
        </p:nvSpPr>
        <p:spPr>
          <a:xfrm>
            <a:off x="6574617" y="156754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21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267026.jpg" id="321" name="Shape 321"/>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Shape 32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Andrea Sáenz</a:t>
            </a:r>
            <a:endParaRPr/>
          </a:p>
        </p:txBody>
      </p:sp>
      <p:sp>
        <p:nvSpPr>
          <p:cNvPr id="327" name="Shape 327"/>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FFFFFF"/>
              </a:buClr>
              <a:buSzPts val="1300"/>
              <a:buChar char="●"/>
            </a:pPr>
            <a:r>
              <a:rPr lang="es">
                <a:solidFill>
                  <a:srgbClr val="FFFFFF"/>
                </a:solidFill>
              </a:rPr>
              <a:t>Arquitecto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Desarrollo de software</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Administrador de código</a:t>
            </a:r>
            <a:br>
              <a:rPr lang="es">
                <a:solidFill>
                  <a:srgbClr val="FFFFFF"/>
                </a:solidFill>
              </a:rPr>
            </a:br>
            <a:endParaRPr/>
          </a:p>
        </p:txBody>
      </p:sp>
      <p:grpSp>
        <p:nvGrpSpPr>
          <p:cNvPr id="328" name="Shape 328"/>
          <p:cNvGrpSpPr/>
          <p:nvPr/>
        </p:nvGrpSpPr>
        <p:grpSpPr>
          <a:xfrm>
            <a:off x="1359550" y="3154500"/>
            <a:ext cx="1018200" cy="1018200"/>
            <a:chOff x="1359550" y="3154500"/>
            <a:chExt cx="1018200" cy="1018200"/>
          </a:xfrm>
        </p:grpSpPr>
        <p:sp>
          <p:nvSpPr>
            <p:cNvPr id="329" name="Shape 329"/>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0" name="Shape 330"/>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1" name="Shape 331"/>
            <p:cNvSpPr/>
            <p:nvPr/>
          </p:nvSpPr>
          <p:spPr>
            <a:xfrm>
              <a:off x="1409800" y="3204750"/>
              <a:ext cx="917700" cy="917700"/>
            </a:xfrm>
            <a:prstGeom prst="pie">
              <a:avLst>
                <a:gd fmla="val 13250622"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2" name="Shape 332"/>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33" name="Shape 333"/>
          <p:cNvSpPr txBox="1"/>
          <p:nvPr/>
        </p:nvSpPr>
        <p:spPr>
          <a:xfrm>
            <a:off x="1303275"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Aportar opinión del entregable en las reuniones iniciales</a:t>
            </a:r>
            <a:endParaRPr sz="800">
              <a:solidFill>
                <a:schemeClr val="lt1"/>
              </a:solidFill>
              <a:latin typeface="Lato"/>
              <a:ea typeface="Lato"/>
              <a:cs typeface="Lato"/>
              <a:sym typeface="Lato"/>
            </a:endParaRPr>
          </a:p>
        </p:txBody>
      </p:sp>
      <p:sp>
        <p:nvSpPr>
          <p:cNvPr id="334" name="Shape 334"/>
          <p:cNvSpPr txBox="1"/>
          <p:nvPr/>
        </p:nvSpPr>
        <p:spPr>
          <a:xfrm>
            <a:off x="1628492" y="34545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20</a:t>
            </a:r>
            <a:r>
              <a:rPr b="1" lang="es" sz="1000">
                <a:solidFill>
                  <a:schemeClr val="lt1"/>
                </a:solidFill>
                <a:latin typeface="Lato"/>
                <a:ea typeface="Lato"/>
                <a:cs typeface="Lato"/>
                <a:sym typeface="Lato"/>
              </a:rPr>
              <a:t> pts.</a:t>
            </a:r>
            <a:endParaRPr b="1" sz="1000">
              <a:solidFill>
                <a:schemeClr val="lt1"/>
              </a:solidFill>
              <a:latin typeface="Lato"/>
              <a:ea typeface="Lato"/>
              <a:cs typeface="Lato"/>
              <a:sym typeface="Lato"/>
            </a:endParaRPr>
          </a:p>
          <a:p>
            <a:pPr indent="0" lvl="0" marL="0" rtl="0" algn="ctr">
              <a:lnSpc>
                <a:spcPct val="115000"/>
              </a:lnSpc>
              <a:spcBef>
                <a:spcPts val="1600"/>
              </a:spcBef>
              <a:spcAft>
                <a:spcPts val="1600"/>
              </a:spcAft>
              <a:buNone/>
            </a:pPr>
            <a:r>
              <a:t/>
            </a:r>
            <a:endParaRPr b="1" sz="1000">
              <a:solidFill>
                <a:schemeClr val="lt1"/>
              </a:solidFill>
              <a:latin typeface="Lato"/>
              <a:ea typeface="Lato"/>
              <a:cs typeface="Lato"/>
              <a:sym typeface="Lato"/>
            </a:endParaRPr>
          </a:p>
        </p:txBody>
      </p:sp>
      <p:sp>
        <p:nvSpPr>
          <p:cNvPr id="335" name="Shape 335"/>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36" name="Shape 336"/>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7" name="Shape 337"/>
          <p:cNvSpPr/>
          <p:nvPr/>
        </p:nvSpPr>
        <p:spPr>
          <a:xfrm>
            <a:off x="3257675" y="3204750"/>
            <a:ext cx="917700" cy="917700"/>
          </a:xfrm>
          <a:prstGeom prst="pie">
            <a:avLst>
              <a:gd fmla="val 14876051"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8" name="Shape 338"/>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9" name="Shape 339"/>
          <p:cNvSpPr txBox="1"/>
          <p:nvPr/>
        </p:nvSpPr>
        <p:spPr>
          <a:xfrm>
            <a:off x="3152738"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Asistencia a las reuniones sobre el entregable</a:t>
            </a:r>
            <a:endParaRPr sz="800">
              <a:solidFill>
                <a:schemeClr val="lt1"/>
              </a:solidFill>
              <a:latin typeface="Lato"/>
              <a:ea typeface="Lato"/>
              <a:cs typeface="Lato"/>
              <a:sym typeface="Lato"/>
            </a:endParaRPr>
          </a:p>
        </p:txBody>
      </p:sp>
      <p:sp>
        <p:nvSpPr>
          <p:cNvPr id="340" name="Shape 340"/>
          <p:cNvSpPr txBox="1"/>
          <p:nvPr/>
        </p:nvSpPr>
        <p:spPr>
          <a:xfrm>
            <a:off x="3486854" y="34545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10 </a:t>
            </a:r>
            <a:r>
              <a:rPr b="1" lang="es" sz="1000">
                <a:solidFill>
                  <a:schemeClr val="lt1"/>
                </a:solidFill>
                <a:latin typeface="Lato"/>
                <a:ea typeface="Lato"/>
                <a:cs typeface="Lato"/>
                <a:sym typeface="Lato"/>
              </a:rPr>
              <a:t>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sz="1000">
              <a:solidFill>
                <a:schemeClr val="lt1"/>
              </a:solidFill>
              <a:latin typeface="Lato"/>
              <a:ea typeface="Lato"/>
              <a:cs typeface="Lato"/>
              <a:sym typeface="Lato"/>
            </a:endParaRPr>
          </a:p>
        </p:txBody>
      </p:sp>
      <p:sp>
        <p:nvSpPr>
          <p:cNvPr id="341" name="Shape 341"/>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2" name="Shape 342"/>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3" name="Shape 343"/>
          <p:cNvSpPr/>
          <p:nvPr/>
        </p:nvSpPr>
        <p:spPr>
          <a:xfrm>
            <a:off x="5108501" y="3204750"/>
            <a:ext cx="917700" cy="917700"/>
          </a:xfrm>
          <a:prstGeom prst="pie">
            <a:avLst>
              <a:gd fmla="val 12859533"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4" name="Shape 344"/>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5" name="Shape 345"/>
          <p:cNvSpPr txBox="1"/>
          <p:nvPr/>
        </p:nvSpPr>
        <p:spPr>
          <a:xfrm>
            <a:off x="5006000" y="4245800"/>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Realización de entregable</a:t>
            </a:r>
            <a:endParaRPr sz="800">
              <a:solidFill>
                <a:schemeClr val="lt1"/>
              </a:solidFill>
              <a:latin typeface="Lato"/>
              <a:ea typeface="Lato"/>
              <a:cs typeface="Lato"/>
              <a:sym typeface="Lato"/>
            </a:endParaRPr>
          </a:p>
        </p:txBody>
      </p:sp>
      <p:sp>
        <p:nvSpPr>
          <p:cNvPr id="346" name="Shape 346"/>
          <p:cNvSpPr txBox="1"/>
          <p:nvPr/>
        </p:nvSpPr>
        <p:spPr>
          <a:xfrm>
            <a:off x="5335261" y="34545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28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47" name="Shape 347"/>
          <p:cNvSpPr/>
          <p:nvPr/>
        </p:nvSpPr>
        <p:spPr>
          <a:xfrm>
            <a:off x="6291034" y="1171475"/>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8" name="Shape 348"/>
          <p:cNvSpPr/>
          <p:nvPr/>
        </p:nvSpPr>
        <p:spPr>
          <a:xfrm>
            <a:off x="6341284" y="1221725"/>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9" name="Shape 349"/>
          <p:cNvSpPr/>
          <p:nvPr/>
        </p:nvSpPr>
        <p:spPr>
          <a:xfrm>
            <a:off x="6341284" y="1221725"/>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0" name="Shape 350"/>
          <p:cNvSpPr/>
          <p:nvPr/>
        </p:nvSpPr>
        <p:spPr>
          <a:xfrm>
            <a:off x="6472084" y="1352525"/>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1" name="Shape 351"/>
          <p:cNvSpPr txBox="1"/>
          <p:nvPr/>
        </p:nvSpPr>
        <p:spPr>
          <a:xfrm>
            <a:off x="6238025" y="2262775"/>
            <a:ext cx="11310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800">
                <a:solidFill>
                  <a:schemeClr val="lt1"/>
                </a:solidFill>
                <a:latin typeface="Lato"/>
                <a:ea typeface="Lato"/>
                <a:cs typeface="Lato"/>
                <a:sym typeface="Lato"/>
              </a:rPr>
              <a:t>Corrección entregables posterior a su subida al repositorio</a:t>
            </a:r>
            <a:endParaRPr sz="800">
              <a:solidFill>
                <a:schemeClr val="lt1"/>
              </a:solidFill>
              <a:latin typeface="Lato"/>
              <a:ea typeface="Lato"/>
              <a:cs typeface="Lato"/>
              <a:sym typeface="Lato"/>
            </a:endParaRPr>
          </a:p>
        </p:txBody>
      </p:sp>
      <p:sp>
        <p:nvSpPr>
          <p:cNvPr id="352" name="Shape 352"/>
          <p:cNvSpPr txBox="1"/>
          <p:nvPr/>
        </p:nvSpPr>
        <p:spPr>
          <a:xfrm>
            <a:off x="6568967" y="1486395"/>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chemeClr val="lt1"/>
                </a:solidFill>
                <a:latin typeface="Lato"/>
                <a:ea typeface="Lato"/>
                <a:cs typeface="Lato"/>
                <a:sym typeface="Lato"/>
              </a:rPr>
              <a:t>27 pts.</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442889_edtied2.jpg" id="353" name="Shape 353"/>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